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28AD12-B074-4141-BEDA-0969E6C2BE8A}">
          <p14:sldIdLst>
            <p14:sldId id="256"/>
            <p14:sldId id="257"/>
            <p14:sldId id="258"/>
            <p14:sldId id="259"/>
          </p14:sldIdLst>
        </p14:section>
        <p14:section name="Untitled Section" id="{37CF4AD6-22DD-41E4-8308-ABF884D5887A}">
          <p14:sldIdLst>
            <p14:sldId id="260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P-2" initials="P" lastIdx="1" clrIdx="0">
    <p:extLst>
      <p:ext uri="{19B8F6BF-5375-455C-9EA6-DF929625EA0E}">
        <p15:presenceInfo xmlns:p15="http://schemas.microsoft.com/office/powerpoint/2012/main" userId="PP-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3-19T12:40:32.985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razvojkarijere.bg.ac.rs/" TargetMode="External"/><Relationship Id="rId18" Type="http://schemas.openxmlformats.org/officeDocument/2006/relationships/hyperlink" Target="http://www.bos.rs/" TargetMode="External"/><Relationship Id="rId26" Type="http://schemas.openxmlformats.org/officeDocument/2006/relationships/hyperlink" Target="https://educons.edu.rs/studenti/centar-za-razvoj-karijere/" TargetMode="External"/><Relationship Id="rId39" Type="http://schemas.openxmlformats.org/officeDocument/2006/relationships/hyperlink" Target="https://startuj.com/" TargetMode="External"/><Relationship Id="rId3" Type="http://schemas.openxmlformats.org/officeDocument/2006/relationships/hyperlink" Target="https://prosveta.gov.rs/" TargetMode="External"/><Relationship Id="rId21" Type="http://schemas.openxmlformats.org/officeDocument/2006/relationships/hyperlink" Target="https://karijera.bos.rs/" TargetMode="External"/><Relationship Id="rId34" Type="http://schemas.openxmlformats.org/officeDocument/2006/relationships/hyperlink" Target="https://www.fonovcentar.rs/" TargetMode="External"/><Relationship Id="rId42" Type="http://schemas.openxmlformats.org/officeDocument/2006/relationships/hyperlink" Target="https://jobfair.rs/" TargetMode="External"/><Relationship Id="rId47" Type="http://schemas.openxmlformats.org/officeDocument/2006/relationships/hyperlink" Target="https://www.careers.ac.rs/akcent.html" TargetMode="External"/><Relationship Id="rId50" Type="http://schemas.openxmlformats.org/officeDocument/2006/relationships/hyperlink" Target="https://znanjemdoposla.rs/" TargetMode="External"/><Relationship Id="rId7" Type="http://schemas.openxmlformats.org/officeDocument/2006/relationships/hyperlink" Target="http://www.zuov.gov.rs/" TargetMode="External"/><Relationship Id="rId12" Type="http://schemas.openxmlformats.org/officeDocument/2006/relationships/hyperlink" Target="http://www.razvojkarijere.bg.ac.rs/" TargetMode="External"/><Relationship Id="rId17" Type="http://schemas.openxmlformats.org/officeDocument/2006/relationships/hyperlink" Target="https://www.razvojkarijere.pr.ac.rs/" TargetMode="External"/><Relationship Id="rId25" Type="http://schemas.openxmlformats.org/officeDocument/2006/relationships/hyperlink" Target="https://lllc.megatrend.edu.rs/" TargetMode="External"/><Relationship Id="rId33" Type="http://schemas.openxmlformats.org/officeDocument/2006/relationships/hyperlink" Target="http://fonovcentar.rs/" TargetMode="External"/><Relationship Id="rId38" Type="http://schemas.openxmlformats.org/officeDocument/2006/relationships/hyperlink" Target="https://www.infostud.com/" TargetMode="External"/><Relationship Id="rId46" Type="http://schemas.openxmlformats.org/officeDocument/2006/relationships/hyperlink" Target="http://www.careers.ac.rs/akcent.html" TargetMode="External"/><Relationship Id="rId2" Type="http://schemas.openxmlformats.org/officeDocument/2006/relationships/hyperlink" Target="http://mpn.gov.rs/" TargetMode="External"/><Relationship Id="rId16" Type="http://schemas.openxmlformats.org/officeDocument/2006/relationships/hyperlink" Target="http://www.razvojkarijere.pr.ac.rs/" TargetMode="External"/><Relationship Id="rId20" Type="http://schemas.openxmlformats.org/officeDocument/2006/relationships/hyperlink" Target="http://karijera.bos.rs/" TargetMode="External"/><Relationship Id="rId29" Type="http://schemas.openxmlformats.org/officeDocument/2006/relationships/hyperlink" Target="https://youth.rs/" TargetMode="External"/><Relationship Id="rId41" Type="http://schemas.openxmlformats.org/officeDocument/2006/relationships/hyperlink" Target="http://jobfair.rs/" TargetMode="External"/><Relationship Id="rId54" Type="http://schemas.openxmlformats.org/officeDocument/2006/relationships/hyperlink" Target="https://euroguidance.rs/karijerno_vodjenj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inrzs.gov.rs/sr" TargetMode="External"/><Relationship Id="rId11" Type="http://schemas.openxmlformats.org/officeDocument/2006/relationships/hyperlink" Target="https://www.obrazovanje.rs/" TargetMode="External"/><Relationship Id="rId24" Type="http://schemas.openxmlformats.org/officeDocument/2006/relationships/hyperlink" Target="http://lllc.megatrend.edu.rs/" TargetMode="External"/><Relationship Id="rId32" Type="http://schemas.openxmlformats.org/officeDocument/2006/relationships/hyperlink" Target="https://centarinventiva.com/" TargetMode="External"/><Relationship Id="rId37" Type="http://schemas.openxmlformats.org/officeDocument/2006/relationships/hyperlink" Target="http://www.infostud.com/" TargetMode="External"/><Relationship Id="rId40" Type="http://schemas.openxmlformats.org/officeDocument/2006/relationships/hyperlink" Target="https://startuj.infostud.com/" TargetMode="External"/><Relationship Id="rId45" Type="http://schemas.openxmlformats.org/officeDocument/2006/relationships/hyperlink" Target="https://www.careers.ac.rs/" TargetMode="External"/><Relationship Id="rId53" Type="http://schemas.openxmlformats.org/officeDocument/2006/relationships/hyperlink" Target="https://dualnok.gov.rs/" TargetMode="External"/><Relationship Id="rId5" Type="http://schemas.openxmlformats.org/officeDocument/2006/relationships/hyperlink" Target="http://www.minrzs.gov.rs/" TargetMode="External"/><Relationship Id="rId15" Type="http://schemas.openxmlformats.org/officeDocument/2006/relationships/hyperlink" Target="http://www.razvojkarijere.uns.ac.rs/" TargetMode="External"/><Relationship Id="rId23" Type="http://schemas.openxmlformats.org/officeDocument/2006/relationships/hyperlink" Target="https://careers.singidunum.ac.rs/" TargetMode="External"/><Relationship Id="rId28" Type="http://schemas.openxmlformats.org/officeDocument/2006/relationships/hyperlink" Target="http://youth.rs/" TargetMode="External"/><Relationship Id="rId36" Type="http://schemas.openxmlformats.org/officeDocument/2006/relationships/hyperlink" Target="https://www.filfak.ni.ac.rs/organizacija/kancelarija-za-razvoj-karijere-i-podrsku-studentima" TargetMode="External"/><Relationship Id="rId49" Type="http://schemas.openxmlformats.org/officeDocument/2006/relationships/hyperlink" Target="https://erasmusplus.rs/" TargetMode="External"/><Relationship Id="rId10" Type="http://schemas.openxmlformats.org/officeDocument/2006/relationships/hyperlink" Target="https://www.nsz.gov.rs/" TargetMode="External"/><Relationship Id="rId19" Type="http://schemas.openxmlformats.org/officeDocument/2006/relationships/hyperlink" Target="https://www.bos.rs/" TargetMode="External"/><Relationship Id="rId31" Type="http://schemas.openxmlformats.org/officeDocument/2006/relationships/hyperlink" Target="http://centarinventiva.com/" TargetMode="External"/><Relationship Id="rId44" Type="http://schemas.openxmlformats.org/officeDocument/2006/relationships/hyperlink" Target="http://www.careers.ac.rs/" TargetMode="External"/><Relationship Id="rId52" Type="http://schemas.openxmlformats.org/officeDocument/2006/relationships/hyperlink" Target="https://statics.teams.cdn.office.net/evergreen-assets/safelinks/1/atp-safelinks.html" TargetMode="External"/><Relationship Id="rId4" Type="http://schemas.openxmlformats.org/officeDocument/2006/relationships/hyperlink" Target="https://mto.gov.rs/" TargetMode="External"/><Relationship Id="rId9" Type="http://schemas.openxmlformats.org/officeDocument/2006/relationships/hyperlink" Target="http://www.nsz.gov.rs/" TargetMode="External"/><Relationship Id="rId14" Type="http://schemas.openxmlformats.org/officeDocument/2006/relationships/hyperlink" Target="http://www.razvojkarijere.kg.ac.rs/" TargetMode="External"/><Relationship Id="rId22" Type="http://schemas.openxmlformats.org/officeDocument/2006/relationships/hyperlink" Target="http://careers.singidunum.ac.rs/" TargetMode="External"/><Relationship Id="rId27" Type="http://schemas.openxmlformats.org/officeDocument/2006/relationships/hyperlink" Target="https://euroguidance.rs/wp-content/uploads/2023/12/dokumen.tips_vodic-za-izbor-zanimanja.pdf" TargetMode="External"/><Relationship Id="rId30" Type="http://schemas.openxmlformats.org/officeDocument/2006/relationships/hyperlink" Target="https://www.portalmladi.com/" TargetMode="External"/><Relationship Id="rId35" Type="http://schemas.openxmlformats.org/officeDocument/2006/relationships/hyperlink" Target="https://czrkff.rs/" TargetMode="External"/><Relationship Id="rId43" Type="http://schemas.openxmlformats.org/officeDocument/2006/relationships/hyperlink" Target="https://aiesec.org.rs/career-days/" TargetMode="External"/><Relationship Id="rId48" Type="http://schemas.openxmlformats.org/officeDocument/2006/relationships/hyperlink" Target="http://www.erasmusplus.rs/" TargetMode="External"/><Relationship Id="rId8" Type="http://schemas.openxmlformats.org/officeDocument/2006/relationships/hyperlink" Target="https://zuov.gov.rs/" TargetMode="External"/><Relationship Id="rId51" Type="http://schemas.openxmlformats.org/officeDocument/2006/relationships/hyperlink" Target="https://www.jobinfo.r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2206869"/>
            <a:ext cx="6815669" cy="1389186"/>
          </a:xfrm>
        </p:spPr>
        <p:txBody>
          <a:bodyPr/>
          <a:lstStyle/>
          <a:p>
            <a:r>
              <a:rPr lang="sr-Cyrl-RS" sz="2400" b="1" dirty="0" smtClean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Електротехничка школа „Земун“</a:t>
            </a:r>
            <a:br>
              <a:rPr lang="sr-Cyrl-RS" sz="2400" b="1" dirty="0" smtClean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r-Cyrl-RS" sz="24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r-Cyrl-RS" sz="24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r-Cyrl-RS" sz="4400" b="1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Каријерно вођење и саветовање</a:t>
            </a:r>
            <a:endParaRPr lang="en-US" sz="4400" b="1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886199"/>
            <a:ext cx="6815669" cy="1092199"/>
          </a:xfrm>
        </p:spPr>
        <p:txBody>
          <a:bodyPr>
            <a:normAutofit/>
          </a:bodyPr>
          <a:lstStyle/>
          <a:p>
            <a:r>
              <a:rPr lang="sr-Cyrl-RS" sz="4800" b="1" u="sng" dirty="0" err="1" smtClean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КВиС</a:t>
            </a:r>
            <a:endParaRPr lang="en-US" sz="4800" b="1" u="sng" dirty="0">
              <a:solidFill>
                <a:srgbClr val="0070C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9569" y="-2018645"/>
            <a:ext cx="10515599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en-US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ru-RU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fontAlgn="base"/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fontAlgn="base"/>
            <a:r>
              <a:rPr lang="ru-RU" sz="2000" b="1" dirty="0" smtClean="0">
                <a:solidFill>
                  <a:srgbClr val="0070C0"/>
                </a:solidFill>
              </a:rPr>
              <a:t>Каријерно </a:t>
            </a:r>
            <a:r>
              <a:rPr lang="ru-RU" sz="2000" b="1" dirty="0">
                <a:solidFill>
                  <a:srgbClr val="0070C0"/>
                </a:solidFill>
              </a:rPr>
              <a:t>вођење </a:t>
            </a:r>
            <a:r>
              <a:rPr lang="en-US" sz="2000" dirty="0">
                <a:solidFill>
                  <a:srgbClr val="444444"/>
                </a:solidFill>
              </a:rPr>
              <a:t>(</a:t>
            </a:r>
            <a:r>
              <a:rPr lang="ru-RU" sz="2000" dirty="0" smtClean="0">
                <a:solidFill>
                  <a:srgbClr val="535353"/>
                </a:solidFill>
              </a:rPr>
              <a:t>целоживотно вођење</a:t>
            </a:r>
            <a:r>
              <a:rPr lang="en-US" sz="2000" dirty="0" smtClean="0">
                <a:solidFill>
                  <a:srgbClr val="444444"/>
                </a:solidFill>
              </a:rPr>
              <a:t>) </a:t>
            </a:r>
            <a:r>
              <a:rPr lang="ru-RU" sz="2000" dirty="0" smtClean="0">
                <a:solidFill>
                  <a:srgbClr val="444444"/>
                </a:solidFill>
              </a:rPr>
              <a:t>представља </a:t>
            </a:r>
            <a:r>
              <a:rPr lang="ru-RU" sz="2000" b="1" dirty="0">
                <a:solidFill>
                  <a:srgbClr val="0070C0"/>
                </a:solidFill>
              </a:rPr>
              <a:t>низ активности </a:t>
            </a:r>
            <a:r>
              <a:rPr lang="ru-RU" sz="2000" dirty="0" smtClean="0">
                <a:solidFill>
                  <a:srgbClr val="444444"/>
                </a:solidFill>
              </a:rPr>
              <a:t>којима се </a:t>
            </a:r>
            <a:r>
              <a:rPr lang="ru-RU" sz="2000" b="1" dirty="0" smtClean="0">
                <a:solidFill>
                  <a:srgbClr val="0070C0"/>
                </a:solidFill>
              </a:rPr>
              <a:t>помаже</a:t>
            </a:r>
            <a:r>
              <a:rPr lang="ru-RU" sz="2000" b="1" dirty="0" smtClean="0">
                <a:solidFill>
                  <a:srgbClr val="444444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особи</a:t>
            </a:r>
            <a:r>
              <a:rPr lang="ru-RU" sz="2000" dirty="0" smtClean="0">
                <a:solidFill>
                  <a:srgbClr val="444444"/>
                </a:solidFill>
              </a:rPr>
              <a:t> било ког узраста </a:t>
            </a:r>
            <a:r>
              <a:rPr lang="ru-RU" sz="2000" b="1" dirty="0" smtClean="0">
                <a:solidFill>
                  <a:srgbClr val="0070C0"/>
                </a:solidFill>
              </a:rPr>
              <a:t>да</a:t>
            </a:r>
            <a:r>
              <a:rPr lang="ru-RU" sz="2000" b="1" dirty="0" smtClean="0">
                <a:solidFill>
                  <a:srgbClr val="444444"/>
                </a:solidFill>
              </a:rPr>
              <a:t>:</a:t>
            </a:r>
            <a:r>
              <a:rPr lang="ru-RU" sz="2000" dirty="0" smtClean="0">
                <a:solidFill>
                  <a:srgbClr val="444444"/>
                </a:solidFill>
              </a:rPr>
              <a:t> </a:t>
            </a:r>
          </a:p>
          <a:p>
            <a:pPr fontAlgn="base"/>
            <a:endParaRPr lang="ru-RU" sz="2000" dirty="0" smtClean="0">
              <a:solidFill>
                <a:srgbClr val="444444"/>
              </a:solidFill>
            </a:endParaRP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70C0"/>
                </a:solidFill>
              </a:rPr>
              <a:t>добије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информације о могућностима даљег образовања и запослења</a:t>
            </a:r>
            <a:r>
              <a:rPr lang="ru-RU" sz="2000" dirty="0">
                <a:solidFill>
                  <a:srgbClr val="0070C0"/>
                </a:solidFill>
              </a:rPr>
              <a:t>,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</a:rPr>
              <a:t>процени своје знања, вештине, интересовања и вредности</a:t>
            </a:r>
            <a:r>
              <a:rPr lang="ru-RU" sz="2000" dirty="0">
                <a:solidFill>
                  <a:srgbClr val="0070C0"/>
                </a:solidFill>
              </a:rPr>
              <a:t>,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</a:rPr>
              <a:t>позиционира себе на тржишту рада </a:t>
            </a:r>
            <a:r>
              <a:rPr lang="ru-RU" sz="2000" dirty="0">
                <a:solidFill>
                  <a:srgbClr val="222222"/>
                </a:solidFill>
              </a:rPr>
              <a:t>– како у односу на захтеве самог тржишта, тако и у односу на сопствене способности, интересовања и искуство.</a:t>
            </a:r>
          </a:p>
          <a:p>
            <a:pPr fontAlgn="base"/>
            <a:endParaRPr lang="ru-RU" sz="2000" dirty="0" smtClean="0">
              <a:solidFill>
                <a:srgbClr val="444444"/>
              </a:solidFill>
            </a:endParaRPr>
          </a:p>
          <a:p>
            <a:pPr fontAlgn="base"/>
            <a:r>
              <a:rPr lang="ru-RU" sz="2000" dirty="0" smtClean="0">
                <a:solidFill>
                  <a:schemeClr val="bg1">
                    <a:lumMod val="75000"/>
                  </a:schemeClr>
                </a:solidFill>
              </a:rPr>
              <a:t>Рад </a:t>
            </a:r>
            <a:r>
              <a:rPr lang="ru-RU" sz="2000" dirty="0">
                <a:solidFill>
                  <a:schemeClr val="bg1">
                    <a:lumMod val="75000"/>
                  </a:schemeClr>
                </a:solidFill>
              </a:rPr>
              <a:t>са појединцем </a:t>
            </a:r>
            <a:r>
              <a:rPr lang="ru-RU" sz="2000" b="1" dirty="0">
                <a:solidFill>
                  <a:schemeClr val="bg1">
                    <a:lumMod val="75000"/>
                  </a:schemeClr>
                </a:solidFill>
              </a:rPr>
              <a:t>не завршава се проналажењем адекватног запослења</a:t>
            </a:r>
            <a:r>
              <a:rPr lang="ru-RU" sz="2000" dirty="0">
                <a:solidFill>
                  <a:schemeClr val="bg1">
                    <a:lumMod val="75000"/>
                  </a:schemeClr>
                </a:solidFill>
              </a:rPr>
              <a:t>, већ се он(а) прати и даље ради сталног професионалног и личног развоја, а у складу са кретањима на тржишту рада.</a:t>
            </a:r>
          </a:p>
          <a:p>
            <a:pPr fontAlgn="base"/>
            <a:endParaRPr lang="ru-RU" sz="2000" b="1" dirty="0">
              <a:solidFill>
                <a:srgbClr val="444444"/>
              </a:solidFill>
            </a:endParaRPr>
          </a:p>
          <a:p>
            <a:pPr fontAlgn="base"/>
            <a:r>
              <a:rPr lang="ru-RU" sz="2000" dirty="0" smtClean="0">
                <a:solidFill>
                  <a:srgbClr val="444444"/>
                </a:solidFill>
              </a:rPr>
              <a:t>Примери </a:t>
            </a:r>
            <a:r>
              <a:rPr lang="ru-RU" sz="2000" dirty="0">
                <a:solidFill>
                  <a:srgbClr val="444444"/>
                </a:solidFill>
              </a:rPr>
              <a:t>активности каријерног вођења укључују: пружање информација, саветовање, процену компетенција, менторство, п</a:t>
            </a:r>
            <a:r>
              <a:rPr lang="ru-RU" sz="2000" dirty="0" smtClean="0">
                <a:solidFill>
                  <a:srgbClr val="444444"/>
                </a:solidFill>
              </a:rPr>
              <a:t>одучавање </a:t>
            </a:r>
            <a:r>
              <a:rPr lang="ru-RU" sz="2000" dirty="0">
                <a:solidFill>
                  <a:srgbClr val="444444"/>
                </a:solidFill>
              </a:rPr>
              <a:t>доношења одлука и вештина управљања каријером </a:t>
            </a:r>
            <a:r>
              <a:rPr lang="ru-RU" sz="2000" dirty="0" smtClean="0">
                <a:solidFill>
                  <a:srgbClr val="444444"/>
                </a:solidFill>
              </a:rPr>
              <a:t>итд.</a:t>
            </a:r>
            <a:endParaRPr lang="ru-RU" sz="2000" dirty="0">
              <a:solidFill>
                <a:srgbClr val="444444"/>
              </a:solidFill>
            </a:endParaRPr>
          </a:p>
          <a:p>
            <a:pPr fontAlgn="base"/>
            <a:r>
              <a:rPr lang="ru-RU" sz="2000" dirty="0">
                <a:solidFill>
                  <a:srgbClr val="444444"/>
                </a:solidFill>
              </a:rPr>
              <a:t>С</a:t>
            </a:r>
            <a:r>
              <a:rPr lang="ru-RU" sz="2000" dirty="0" smtClean="0">
                <a:solidFill>
                  <a:srgbClr val="444444"/>
                </a:solidFill>
              </a:rPr>
              <a:t>родни </a:t>
            </a:r>
            <a:r>
              <a:rPr lang="ru-RU" sz="2000" dirty="0">
                <a:solidFill>
                  <a:srgbClr val="444444"/>
                </a:solidFill>
              </a:rPr>
              <a:t>термини </a:t>
            </a:r>
            <a:r>
              <a:rPr lang="ru-RU" sz="2000" dirty="0" smtClean="0">
                <a:solidFill>
                  <a:srgbClr val="444444"/>
                </a:solidFill>
              </a:rPr>
              <a:t>су професионална оријентација, усмеравање, саветовање, али каријерно </a:t>
            </a:r>
            <a:r>
              <a:rPr lang="ru-RU" sz="2000" dirty="0">
                <a:solidFill>
                  <a:srgbClr val="444444"/>
                </a:solidFill>
              </a:rPr>
              <a:t>вођење </a:t>
            </a:r>
            <a:r>
              <a:rPr lang="ru-RU" sz="2000" dirty="0" smtClean="0">
                <a:solidFill>
                  <a:srgbClr val="444444"/>
                </a:solidFill>
              </a:rPr>
              <a:t>у себи </a:t>
            </a:r>
            <a:r>
              <a:rPr lang="ru-RU" sz="2000" dirty="0">
                <a:solidFill>
                  <a:srgbClr val="444444"/>
                </a:solidFill>
              </a:rPr>
              <a:t>укључује </a:t>
            </a:r>
            <a:r>
              <a:rPr lang="ru-RU" sz="2000" dirty="0" smtClean="0">
                <a:solidFill>
                  <a:srgbClr val="444444"/>
                </a:solidFill>
              </a:rPr>
              <a:t>и све </a:t>
            </a:r>
            <a:r>
              <a:rPr lang="ru-RU" sz="2000" dirty="0">
                <a:solidFill>
                  <a:srgbClr val="444444"/>
                </a:solidFill>
              </a:rPr>
              <a:t>ове различите типове </a:t>
            </a:r>
            <a:r>
              <a:rPr lang="ru-RU" sz="2000" dirty="0" smtClean="0">
                <a:solidFill>
                  <a:srgbClr val="444444"/>
                </a:solidFill>
              </a:rPr>
              <a:t>активности.</a:t>
            </a:r>
            <a:endParaRPr lang="ru-RU" sz="2000" dirty="0">
              <a:solidFill>
                <a:srgbClr val="444444"/>
              </a:solidFill>
            </a:endParaRPr>
          </a:p>
          <a:p>
            <a:pPr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3385" y="914399"/>
            <a:ext cx="1072661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cap="all" dirty="0">
                <a:solidFill>
                  <a:srgbClr val="00B0F0"/>
                </a:solidFill>
              </a:rPr>
              <a:t>Каријерно </a:t>
            </a:r>
            <a:r>
              <a:rPr lang="ru-RU" b="1" cap="all" dirty="0" smtClean="0">
                <a:solidFill>
                  <a:srgbClr val="00B0F0"/>
                </a:solidFill>
              </a:rPr>
              <a:t>информисање </a:t>
            </a:r>
            <a:r>
              <a:rPr lang="ru-RU" b="1" cap="all" dirty="0" smtClean="0">
                <a:solidFill>
                  <a:srgbClr val="222222"/>
                </a:solidFill>
              </a:rPr>
              <a:t>- </a:t>
            </a:r>
            <a:r>
              <a:rPr lang="ru-RU" dirty="0" smtClean="0">
                <a:solidFill>
                  <a:srgbClr val="444444"/>
                </a:solidFill>
              </a:rPr>
              <a:t>обавештавање </a:t>
            </a:r>
            <a:r>
              <a:rPr lang="ru-RU" dirty="0">
                <a:solidFill>
                  <a:srgbClr val="444444"/>
                </a:solidFill>
              </a:rPr>
              <a:t>о образовним и каријерним могућностима. Остварује се уживо или путем електронских и/или штампаних медија. Може да укључује информације везане за планирање, постизање и одржавање запослености и других видова радног ангажовања или наставка образовања (нпр. информације о занимањима, неопходним компетенцијама и квалификацијама, стању и трендовима на тржишту рада, перспективама за запошљавање, могућностима за стицање радног искуства и усавршавања, акредитованим образовним институцијама и програмима обучавања, вештинама потребним за развој каријере и слично</a:t>
            </a:r>
            <a:r>
              <a:rPr lang="ru-RU" dirty="0" smtClean="0">
                <a:solidFill>
                  <a:srgbClr val="444444"/>
                </a:solidFill>
              </a:rPr>
              <a:t>).</a:t>
            </a:r>
          </a:p>
          <a:p>
            <a:endParaRPr lang="ru-RU" b="1" cap="all" dirty="0" smtClean="0"/>
          </a:p>
          <a:p>
            <a:r>
              <a:rPr lang="ru-RU" b="1" cap="all" dirty="0" smtClean="0">
                <a:solidFill>
                  <a:srgbClr val="00B0F0"/>
                </a:solidFill>
              </a:rPr>
              <a:t>Каријерно </a:t>
            </a:r>
            <a:r>
              <a:rPr lang="ru-RU" b="1" cap="all" dirty="0">
                <a:solidFill>
                  <a:srgbClr val="00B0F0"/>
                </a:solidFill>
              </a:rPr>
              <a:t>саветовање</a:t>
            </a:r>
          </a:p>
          <a:p>
            <a:pPr fontAlgn="base"/>
            <a:r>
              <a:rPr lang="ru-RU" dirty="0"/>
              <a:t>Процес усмерен на подршку појединцу у откривању и разумевању сопствених образовних и каријерних могућности, доношењу одлука и планирању каријере. Кроз овај процес појединац се оснажује да самостално и ефикасно управља каријером у прелазним периодима и променљивим радним и образовним окружењима. Може да се спроводи кроз индивидуални или групни рад, у уживо контакту са саветником или онлајн путем.</a:t>
            </a:r>
          </a:p>
          <a:p>
            <a:endParaRPr lang="ru-RU" b="1" cap="all" dirty="0" smtClean="0"/>
          </a:p>
          <a:p>
            <a:r>
              <a:rPr lang="ru-RU" b="1" cap="all" dirty="0" smtClean="0">
                <a:solidFill>
                  <a:srgbClr val="00B0F0"/>
                </a:solidFill>
              </a:rPr>
              <a:t>Образовање </a:t>
            </a:r>
            <a:r>
              <a:rPr lang="ru-RU" b="1" cap="all" dirty="0">
                <a:solidFill>
                  <a:srgbClr val="00B0F0"/>
                </a:solidFill>
              </a:rPr>
              <a:t>за каријеру</a:t>
            </a:r>
          </a:p>
          <a:p>
            <a:pPr fontAlgn="base"/>
            <a:r>
              <a:rPr lang="ru-RU" dirty="0"/>
              <a:t>Образовање које се спроводи кроз програме, активности и искуства учења и у функцији је подстицања каријерног развоја појединца. Спроводи се кроз формалне и неформалне облике учења усмерене на развој вештина управљања каријером.</a:t>
            </a:r>
          </a:p>
          <a:p>
            <a:pPr algn="just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9038" y="1345223"/>
            <a:ext cx="98321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smtClean="0">
                <a:solidFill>
                  <a:srgbClr val="00B0F0"/>
                </a:solidFill>
              </a:rPr>
              <a:t>Професионална </a:t>
            </a:r>
            <a:r>
              <a:rPr lang="ru-RU" b="1" cap="all" dirty="0">
                <a:solidFill>
                  <a:srgbClr val="00B0F0"/>
                </a:solidFill>
              </a:rPr>
              <a:t>оријентација (ПО)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Обухвата активности процене и/или самопроцене у циљу подршке појединцу у планирању каријере, најчешће при избору првог занимања и/или наставка школовања</a:t>
            </a:r>
            <a:r>
              <a:rPr lang="ru-RU" dirty="0" smtClean="0">
                <a:solidFill>
                  <a:srgbClr val="444444"/>
                </a:solidFill>
              </a:rPr>
              <a:t>.</a:t>
            </a:r>
            <a:endParaRPr lang="en-US" dirty="0" smtClean="0">
              <a:solidFill>
                <a:srgbClr val="444444"/>
              </a:solidFill>
            </a:endParaRPr>
          </a:p>
          <a:p>
            <a:pPr algn="just" fontAlgn="base"/>
            <a:r>
              <a:rPr lang="sr-Cyrl-RS" i="1" u="sng" dirty="0" smtClean="0">
                <a:solidFill>
                  <a:srgbClr val="00B0F0"/>
                </a:solidFill>
              </a:rPr>
              <a:t>Превод </a:t>
            </a:r>
            <a:r>
              <a:rPr lang="sr-Cyrl-RS" i="1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 / Појашњење</a:t>
            </a:r>
            <a:r>
              <a:rPr lang="sr-Cyrl-RS" i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: </a:t>
            </a:r>
            <a:r>
              <a:rPr lang="sr-Cyrl-RS" dirty="0" smtClean="0">
                <a:solidFill>
                  <a:srgbClr val="00B0F0"/>
                </a:solidFill>
                <a:sym typeface="Wingdings" panose="05000000000000000000" pitchFamily="2" charset="2"/>
              </a:rPr>
              <a:t>Постоје алати -најчешће упитници или тестови, које можеш урадити у сарадњи са психологом школе – или у самој школи или ћеш бити упућен/а на поуздане изворе ван школе; а који ће ти помоћи да боље сагледаш своје капацитете, склоности и јаке стране. </a:t>
            </a:r>
            <a:endParaRPr lang="ru-RU" i="1" dirty="0" smtClean="0">
              <a:solidFill>
                <a:srgbClr val="00B0F0"/>
              </a:solidFill>
            </a:endParaRPr>
          </a:p>
          <a:p>
            <a:pPr fontAlgn="base"/>
            <a:endParaRPr lang="en-US" dirty="0">
              <a:solidFill>
                <a:srgbClr val="444444"/>
              </a:solidFill>
            </a:endParaRPr>
          </a:p>
          <a:p>
            <a:r>
              <a:rPr lang="ru-RU" b="1" cap="all" dirty="0" smtClean="0">
                <a:solidFill>
                  <a:srgbClr val="00B0F0"/>
                </a:solidFill>
              </a:rPr>
              <a:t>Вештине </a:t>
            </a:r>
            <a:r>
              <a:rPr lang="ru-RU" b="1" cap="all" dirty="0">
                <a:solidFill>
                  <a:srgbClr val="00B0F0"/>
                </a:solidFill>
              </a:rPr>
              <a:t>управљања каријером (ВУК)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Kомпетенције које помажу појединцу да идентификује своје постојеће вештине, развије циљеве личног и професионалног учења и развоја и предузме акције у смеру унапређења своје каријере. </a:t>
            </a:r>
            <a:endParaRPr lang="en-US" dirty="0" smtClean="0">
              <a:solidFill>
                <a:srgbClr val="444444"/>
              </a:solidFill>
            </a:endParaRPr>
          </a:p>
          <a:p>
            <a:pPr algn="just" fontAlgn="base"/>
            <a:r>
              <a:rPr lang="ru-RU" dirty="0" smtClean="0">
                <a:solidFill>
                  <a:srgbClr val="444444"/>
                </a:solidFill>
              </a:rPr>
              <a:t>ВУК </a:t>
            </a:r>
            <a:r>
              <a:rPr lang="ru-RU" dirty="0">
                <a:solidFill>
                  <a:srgbClr val="444444"/>
                </a:solidFill>
              </a:rPr>
              <a:t>претпоставља активну улогу појединца у континуираном прикупљању, анализи и организацији информација о себи, образовним и каријерним могућностима, као и одговоран приступ доношењу одлука и управљању каријером у прелазним периодима и неочекиваним променама</a:t>
            </a:r>
            <a:r>
              <a:rPr lang="ru-RU" dirty="0" smtClean="0">
                <a:solidFill>
                  <a:srgbClr val="444444"/>
                </a:solidFill>
              </a:rPr>
              <a:t>.</a:t>
            </a:r>
          </a:p>
          <a:p>
            <a:pPr algn="just" fontAlgn="base"/>
            <a:r>
              <a:rPr lang="sr-Cyrl-RS" i="1" u="sng" dirty="0">
                <a:solidFill>
                  <a:srgbClr val="00B0F0"/>
                </a:solidFill>
              </a:rPr>
              <a:t>Превод </a:t>
            </a:r>
            <a:r>
              <a:rPr lang="sr-Cyrl-RS" i="1" u="sng" dirty="0">
                <a:solidFill>
                  <a:srgbClr val="00B0F0"/>
                </a:solidFill>
                <a:sym typeface="Wingdings" panose="05000000000000000000" pitchFamily="2" charset="2"/>
              </a:rPr>
              <a:t> / Појашњење</a:t>
            </a:r>
            <a:r>
              <a:rPr lang="sr-Cyrl-RS" i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: </a:t>
            </a:r>
            <a:r>
              <a:rPr lang="sr-Cyrl-RS" dirty="0" smtClean="0">
                <a:solidFill>
                  <a:srgbClr val="00B0F0"/>
                </a:solidFill>
                <a:sym typeface="Wingdings" panose="05000000000000000000" pitchFamily="2" charset="2"/>
              </a:rPr>
              <a:t>Ангажуј се и преузми одговорност за своју професионалну будућност! У наставку презентације је понуђено низ извора информисања, а могућност разговора са професионалцима – наставницима из струке, одељењским старешином, психологом и сл., је увек отворена.</a:t>
            </a:r>
            <a:endParaRPr lang="ru-RU" b="0" i="0" dirty="0">
              <a:solidFill>
                <a:srgbClr val="44444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10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8144" y="-1047405"/>
            <a:ext cx="10723419" cy="1049357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endParaRPr lang="en-US" sz="1200" b="1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r>
              <a:rPr lang="sr-Cyrl-RS" sz="1200" b="1" dirty="0" smtClean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САЈТОВИ </a:t>
            </a:r>
            <a:r>
              <a:rPr lang="sr-Cyrl-RS" sz="1200" b="1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 РЕСУРСИ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Систем каријерног вођења и саветовања у Србији одликују велика разноликост услуга, циљних група којима су намењене и организација које пружају те услуге. </a:t>
            </a:r>
            <a:r>
              <a:rPr lang="sr-Cyrl-RS" sz="12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З</a:t>
            </a:r>
            <a:r>
              <a:rPr lang="en-US" sz="12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бог своје природе, КВиС је тема од значаја како у образовном, тако и у сектору запошљавања и рада са младима. У наставку </a:t>
            </a:r>
            <a:r>
              <a:rPr lang="sr-Cyrl-RS" sz="12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је</a:t>
            </a:r>
            <a:r>
              <a:rPr lang="en-US" sz="12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списак кључних актера и ресурса у области КВиС са линковима: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2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 smtClean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Министарство </a:t>
            </a: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просвете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https://prosveta.gov.rs/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Министарство туризма и омладине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https://mto.gov.rs/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Минстарство за рад, запошљавање, борачка и социјална питања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https://www.minrzs.gov.rs/sr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Завод за унапређивање образовања и васпитања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https://zuov.gov.rs/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Национална служба за запошљавање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https://www.nsz.gov.rs/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База образовних могућности – веб-сајт образовање.рс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https://www.obrazovanje.rs/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Универзитет у Београду – Центар за развој каријере и саветовање студената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https://www.razvojkarijere.bg.ac.rs/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Универзитет у Крагујевцу – Центар за развој каријере и саветовање студената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http://www.razvojkarijere.kg.ac.rs/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5"/>
              </a:rPr>
              <a:t>Универзитет у Новом Саду – Центар за развој каријере и саветовање студената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5"/>
              </a:rPr>
              <a:t>http://www.razvojkarijere.uns.ac.rs/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6"/>
              </a:rPr>
              <a:t>Универзитет у Приштини са привременим седиштем у Косовској Митровици – Центар за развој каријере и саветовање студената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https://www.razvojkarijere.pr.ac.rs/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Београдска отворена школа (BOŠ) 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https://www.bos.rs/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sz="1000" dirty="0" smtClean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BOŠ </a:t>
            </a: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Karijera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1"/>
              </a:rPr>
              <a:t>https://karijera.bos.rs/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2"/>
              </a:rPr>
              <a:t>Универзитет Сингидунум – Центар за развој каријере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3"/>
              </a:rPr>
              <a:t>https://careers.singidunum.ac.rs/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4"/>
              </a:rPr>
              <a:t>Универзитет Мегатренд – Центар за развој каријере, саветовање и целоживотно учење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5"/>
              </a:rPr>
              <a:t>https://lllc.megatrend.edu.rs/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6"/>
              </a:rPr>
              <a:t>Универзитет Educons – Центар за развој каријере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6"/>
              </a:rPr>
              <a:t>https://educons.edu.rs/studenti/centar-za-razvoj-karijere/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7"/>
              </a:rPr>
              <a:t>Водич за основце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7"/>
              </a:rPr>
              <a:t>https://euroguidance.rs/wp-content/uploads/2023/12/dokumen.tips_vodic-za-izbor-zanimanja.pdf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8"/>
              </a:rPr>
              <a:t>youth.rs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9"/>
              </a:rPr>
              <a:t>https://youth.rs/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 smtClean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endParaRPr lang="en-US" sz="1000" dirty="0">
              <a:solidFill>
                <a:srgbClr val="5C2155"/>
              </a:solidFill>
              <a:latin typeface="Calibri" panose="020F0502020204030204" pitchFamily="34" charset="0"/>
              <a:ea typeface="Times New Roman" panose="02020603050405020304" pitchFamily="18" charset="0"/>
              <a:hlinkClick r:id="rId3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 smtClean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Портал </a:t>
            </a: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млади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https://www.portalmladi.com/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1"/>
              </a:rPr>
              <a:t>Центар Инвентива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2"/>
              </a:rPr>
              <a:t>https://centarinventiva.com/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3"/>
              </a:rPr>
              <a:t>Факултет организационих наука – Центар за развој каријере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4"/>
              </a:rPr>
              <a:t>https://www.fonovcentar.rs/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5"/>
              </a:rPr>
              <a:t>Филозофски факултет у Београду – Центар за развој каријере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5"/>
              </a:rPr>
              <a:t>https://czrkff.rs/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6"/>
              </a:rPr>
              <a:t>Филозофски факултет у Нишу – Канцеларија за развој каријере и подршку студентима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6"/>
              </a:rPr>
              <a:t>https://www.filfak.ni.ac.rs/organizacija/kancelarija-za-razvoj-karijere-i-podrsku-studentima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7"/>
              </a:rPr>
              <a:t>Инфостуд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8"/>
              </a:rPr>
              <a:t>https://www.infostud.com/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9"/>
              </a:rPr>
              <a:t>Startuj.com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0"/>
              </a:rPr>
              <a:t>https://startuj.infostud.com/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1"/>
              </a:rPr>
              <a:t>Сајам послова JobFair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2"/>
              </a:rPr>
              <a:t>https://jobfair.rs/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3"/>
              </a:rPr>
              <a:t>Career Days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3"/>
              </a:rPr>
              <a:t>https://aiesec.org.rs/career-days/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4"/>
              </a:rPr>
              <a:t>Пројекат „Развој каријерног вођења у циљу унапређења високог образовања у Србији“ – CareerS 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5"/>
              </a:rPr>
              <a:t>https://www.careers.ac.rs/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6"/>
              </a:rPr>
              <a:t>АКЦЕНТ (Асоцијација каријерних центара Универзитета Србије) 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7"/>
              </a:rPr>
              <a:t>https://www.careers.ac.rs/akcent.html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8"/>
              </a:rPr>
              <a:t>Фондација Темпус – Национална Еразмус+ агенција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9"/>
              </a:rPr>
              <a:t>https://erasmusplus.rs/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0"/>
              </a:rPr>
              <a:t>Пројекат Знањем до посла (Е2Е)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0"/>
              </a:rPr>
              <a:t>https://znanjemdoposla.rs/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1"/>
              </a:rPr>
              <a:t>Job Info центар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1"/>
              </a:rPr>
              <a:t>https://www.jobinfo.rs/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2"/>
              </a:rPr>
              <a:t>Агенција за квалификације (АЗК)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2"/>
              </a:rPr>
              <a:t>https://statics.teams.cdn.office.net/evergreen-assets/safelinks/1/atp-safelinks.html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en-US" sz="1000" dirty="0">
                <a:solidFill>
                  <a:srgbClr val="5C2155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3"/>
              </a:rPr>
              <a:t>Канцеларија за дуално образовање и национални оквир квалификација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3"/>
              </a:rPr>
              <a:t>https://dualnok.gov.rs/</a:t>
            </a:r>
            <a:r>
              <a:rPr lang="en-US" sz="1000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Euroguidance </a:t>
            </a:r>
            <a:r>
              <a:rPr lang="sr-Cyrl-RS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Каријерно вођење </a:t>
            </a:r>
            <a:r>
              <a:rPr lang="sr-Cyrl-RS" sz="10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4"/>
              </a:rPr>
              <a:t>https://euroguidance.rs/karijerno_vodjenje/</a:t>
            </a:r>
            <a:r>
              <a:rPr lang="sr-Cyrl-RS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 smtClean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>
              <a:solidFill>
                <a:srgbClr val="44444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00B0F0"/>
                </a:solidFill>
              </a:rPr>
              <a:t>Ивана Маћешић, психолог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/>
              <a:t>Електротехничка школа „Земун“</a:t>
            </a:r>
            <a:br>
              <a:rPr lang="sr-Cyrl-R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214</TotalTime>
  <Words>490</Words>
  <Application>Microsoft Office PowerPoint</Application>
  <PresentationFormat>Widescreen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Times New Roman</vt:lpstr>
      <vt:lpstr>Wingdings</vt:lpstr>
      <vt:lpstr>Organic</vt:lpstr>
      <vt:lpstr>Електротехничка школа „Земун“  Каријерно вођење и саветовање</vt:lpstr>
      <vt:lpstr>PowerPoint Presentation</vt:lpstr>
      <vt:lpstr>PowerPoint Presentation</vt:lpstr>
      <vt:lpstr>PowerPoint Presentation</vt:lpstr>
      <vt:lpstr>PowerPoint Presentation</vt:lpstr>
      <vt:lpstr>Ивана Маћешић, психолог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Каријерно вођење и саветовање</dc:title>
  <dc:creator>PC</dc:creator>
  <cp:lastModifiedBy>PP-2</cp:lastModifiedBy>
  <cp:revision>22</cp:revision>
  <dcterms:created xsi:type="dcterms:W3CDTF">2024-12-05T10:03:17Z</dcterms:created>
  <dcterms:modified xsi:type="dcterms:W3CDTF">2025-03-25T11:33:45Z</dcterms:modified>
</cp:coreProperties>
</file>