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5" r:id="rId7"/>
    <p:sldId id="266" r:id="rId8"/>
    <p:sldId id="267" r:id="rId9"/>
    <p:sldId id="269" r:id="rId10"/>
    <p:sldId id="270" r:id="rId11"/>
    <p:sldId id="272" r:id="rId12"/>
    <p:sldId id="274" r:id="rId13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15-Apr-25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15-Apr-25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15-Apr-25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52750" y="1076325"/>
            <a:ext cx="2379345" cy="27432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15-Apr-25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15-Apr-25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6061453"/>
            <a:ext cx="9144000" cy="79082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010400" y="5209666"/>
            <a:ext cx="2133600" cy="161823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-12700" y="240233"/>
            <a:ext cx="9169400" cy="695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7340" y="1741688"/>
            <a:ext cx="6718300" cy="3326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15-Apr-25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g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2.png"/><Relationship Id="rId7" Type="http://schemas.openxmlformats.org/officeDocument/2006/relationships/image" Target="../media/image2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4.jp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4.jpg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4348975"/>
            <a:ext cx="9144000" cy="2508885"/>
            <a:chOff x="0" y="4348975"/>
            <a:chExt cx="9144000" cy="250888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66533"/>
              <a:ext cx="9144000" cy="79095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10400" y="5214616"/>
              <a:ext cx="2133600" cy="161848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6725" y="4348975"/>
              <a:ext cx="1581150" cy="1581150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447925" y="731342"/>
            <a:ext cx="42513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i="1" dirty="0">
                <a:latin typeface="Times New Roman"/>
                <a:cs typeface="Times New Roman"/>
              </a:rPr>
              <a:t>EFIKASNO</a:t>
            </a:r>
            <a:r>
              <a:rPr sz="3600" i="1" spc="-15" dirty="0">
                <a:latin typeface="Times New Roman"/>
                <a:cs typeface="Times New Roman"/>
              </a:rPr>
              <a:t> </a:t>
            </a:r>
            <a:r>
              <a:rPr sz="3600" i="1" spc="-10" dirty="0">
                <a:latin typeface="Times New Roman"/>
                <a:cs typeface="Times New Roman"/>
              </a:rPr>
              <a:t>UČENJE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1000" y="1983377"/>
            <a:ext cx="6196330" cy="1956305"/>
          </a:xfrm>
          <a:prstGeom prst="rect">
            <a:avLst/>
          </a:prstGeom>
        </p:spPr>
        <p:txBody>
          <a:bodyPr vert="horz" wrap="square" lIns="0" tIns="174625" rIns="0" bIns="0" rtlCol="0">
            <a:spAutoFit/>
          </a:bodyPr>
          <a:lstStyle/>
          <a:p>
            <a:pPr marL="167640">
              <a:lnSpc>
                <a:spcPct val="100000"/>
              </a:lnSpc>
              <a:spcBef>
                <a:spcPts val="1375"/>
              </a:spcBef>
            </a:pPr>
            <a:r>
              <a:rPr sz="2600" b="1" i="1" spc="-229" dirty="0">
                <a:solidFill>
                  <a:srgbClr val="538DD3"/>
                </a:solidFill>
                <a:latin typeface="Times New Roman"/>
                <a:cs typeface="Times New Roman"/>
              </a:rPr>
              <a:t>Ako</a:t>
            </a:r>
            <a:r>
              <a:rPr sz="2600" b="1" i="1" spc="-65" dirty="0">
                <a:solidFill>
                  <a:srgbClr val="538DD3"/>
                </a:solidFill>
                <a:latin typeface="Times New Roman"/>
                <a:cs typeface="Times New Roman"/>
              </a:rPr>
              <a:t> </a:t>
            </a:r>
            <a:r>
              <a:rPr sz="2600" b="1" i="1" spc="-170" dirty="0">
                <a:solidFill>
                  <a:srgbClr val="538DD3"/>
                </a:solidFill>
                <a:latin typeface="Times New Roman"/>
                <a:cs typeface="Times New Roman"/>
              </a:rPr>
              <a:t>mislite</a:t>
            </a:r>
            <a:r>
              <a:rPr sz="2600" b="1" i="1" spc="-80" dirty="0">
                <a:solidFill>
                  <a:srgbClr val="538DD3"/>
                </a:solidFill>
                <a:latin typeface="Times New Roman"/>
                <a:cs typeface="Times New Roman"/>
              </a:rPr>
              <a:t> </a:t>
            </a:r>
            <a:r>
              <a:rPr sz="2600" b="1" i="1" spc="-215" dirty="0">
                <a:solidFill>
                  <a:srgbClr val="538DD3"/>
                </a:solidFill>
                <a:latin typeface="Times New Roman"/>
                <a:cs typeface="Times New Roman"/>
              </a:rPr>
              <a:t>da</a:t>
            </a:r>
            <a:r>
              <a:rPr sz="2600" b="1" i="1" spc="-70" dirty="0">
                <a:solidFill>
                  <a:srgbClr val="538DD3"/>
                </a:solidFill>
                <a:latin typeface="Times New Roman"/>
                <a:cs typeface="Times New Roman"/>
              </a:rPr>
              <a:t> </a:t>
            </a:r>
            <a:r>
              <a:rPr sz="2600" b="1" i="1" spc="-180" dirty="0">
                <a:solidFill>
                  <a:srgbClr val="538DD3"/>
                </a:solidFill>
                <a:latin typeface="Times New Roman"/>
                <a:cs typeface="Times New Roman"/>
              </a:rPr>
              <a:t>možete,</a:t>
            </a:r>
            <a:r>
              <a:rPr sz="2600" b="1" i="1" spc="-85" dirty="0">
                <a:solidFill>
                  <a:srgbClr val="538DD3"/>
                </a:solidFill>
                <a:latin typeface="Times New Roman"/>
                <a:cs typeface="Times New Roman"/>
              </a:rPr>
              <a:t> </a:t>
            </a:r>
            <a:r>
              <a:rPr sz="2600" b="1" i="1" spc="-240" dirty="0">
                <a:solidFill>
                  <a:srgbClr val="538DD3"/>
                </a:solidFill>
                <a:latin typeface="Times New Roman"/>
                <a:cs typeface="Times New Roman"/>
              </a:rPr>
              <a:t>u</a:t>
            </a:r>
            <a:r>
              <a:rPr sz="2600" b="1" i="1" spc="-70" dirty="0">
                <a:solidFill>
                  <a:srgbClr val="538DD3"/>
                </a:solidFill>
                <a:latin typeface="Times New Roman"/>
                <a:cs typeface="Times New Roman"/>
              </a:rPr>
              <a:t> </a:t>
            </a:r>
            <a:r>
              <a:rPr sz="2600" b="1" i="1" spc="-200" dirty="0">
                <a:solidFill>
                  <a:srgbClr val="538DD3"/>
                </a:solidFill>
                <a:latin typeface="Times New Roman"/>
                <a:cs typeface="Times New Roman"/>
              </a:rPr>
              <a:t>pravu</a:t>
            </a:r>
            <a:r>
              <a:rPr sz="2600" b="1" i="1" spc="-85" dirty="0">
                <a:solidFill>
                  <a:srgbClr val="538DD3"/>
                </a:solidFill>
                <a:latin typeface="Times New Roman"/>
                <a:cs typeface="Times New Roman"/>
              </a:rPr>
              <a:t> </a:t>
            </a:r>
            <a:r>
              <a:rPr sz="2600" b="1" i="1" spc="-20" dirty="0">
                <a:solidFill>
                  <a:srgbClr val="538DD3"/>
                </a:solidFill>
                <a:latin typeface="Times New Roman"/>
                <a:cs typeface="Times New Roman"/>
              </a:rPr>
              <a:t>ste.</a:t>
            </a:r>
            <a:endParaRPr sz="2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</a:pPr>
            <a:r>
              <a:rPr sz="2600" b="1" i="1" spc="-229" dirty="0">
                <a:solidFill>
                  <a:srgbClr val="538DD3"/>
                </a:solidFill>
                <a:latin typeface="Times New Roman"/>
                <a:cs typeface="Times New Roman"/>
              </a:rPr>
              <a:t>Ako</a:t>
            </a:r>
            <a:r>
              <a:rPr sz="2600" b="1" i="1" spc="-105" dirty="0">
                <a:solidFill>
                  <a:srgbClr val="538DD3"/>
                </a:solidFill>
                <a:latin typeface="Times New Roman"/>
                <a:cs typeface="Times New Roman"/>
              </a:rPr>
              <a:t> </a:t>
            </a:r>
            <a:r>
              <a:rPr sz="2600" b="1" i="1" spc="-170" dirty="0">
                <a:solidFill>
                  <a:srgbClr val="538DD3"/>
                </a:solidFill>
                <a:latin typeface="Times New Roman"/>
                <a:cs typeface="Times New Roman"/>
              </a:rPr>
              <a:t>mislite</a:t>
            </a:r>
            <a:r>
              <a:rPr sz="2600" b="1" i="1" spc="-120" dirty="0">
                <a:solidFill>
                  <a:srgbClr val="538DD3"/>
                </a:solidFill>
                <a:latin typeface="Times New Roman"/>
                <a:cs typeface="Times New Roman"/>
              </a:rPr>
              <a:t> </a:t>
            </a:r>
            <a:r>
              <a:rPr sz="2600" b="1" i="1" spc="-215" dirty="0">
                <a:solidFill>
                  <a:srgbClr val="538DD3"/>
                </a:solidFill>
                <a:latin typeface="Times New Roman"/>
                <a:cs typeface="Times New Roman"/>
              </a:rPr>
              <a:t>da</a:t>
            </a:r>
            <a:r>
              <a:rPr sz="2600" b="1" i="1" spc="-110" dirty="0">
                <a:solidFill>
                  <a:srgbClr val="538DD3"/>
                </a:solidFill>
                <a:latin typeface="Times New Roman"/>
                <a:cs typeface="Times New Roman"/>
              </a:rPr>
              <a:t> </a:t>
            </a:r>
            <a:r>
              <a:rPr sz="2600" b="1" i="1" spc="-215" dirty="0">
                <a:solidFill>
                  <a:srgbClr val="538DD3"/>
                </a:solidFill>
                <a:latin typeface="Times New Roman"/>
                <a:cs typeface="Times New Roman"/>
              </a:rPr>
              <a:t>ne</a:t>
            </a:r>
            <a:r>
              <a:rPr sz="2600" b="1" i="1" spc="-85" dirty="0">
                <a:solidFill>
                  <a:srgbClr val="538DD3"/>
                </a:solidFill>
                <a:latin typeface="Times New Roman"/>
                <a:cs typeface="Times New Roman"/>
              </a:rPr>
              <a:t> </a:t>
            </a:r>
            <a:r>
              <a:rPr sz="2600" b="1" i="1" spc="-185" dirty="0">
                <a:solidFill>
                  <a:srgbClr val="538DD3"/>
                </a:solidFill>
                <a:latin typeface="Times New Roman"/>
                <a:cs typeface="Times New Roman"/>
              </a:rPr>
              <a:t>možete,</a:t>
            </a:r>
            <a:r>
              <a:rPr sz="2600" b="1" i="1" spc="-150" dirty="0">
                <a:solidFill>
                  <a:srgbClr val="538DD3"/>
                </a:solidFill>
                <a:latin typeface="Times New Roman"/>
                <a:cs typeface="Times New Roman"/>
              </a:rPr>
              <a:t> </a:t>
            </a:r>
            <a:r>
              <a:rPr sz="2600" b="1" i="1" spc="-240" dirty="0">
                <a:solidFill>
                  <a:srgbClr val="538DD3"/>
                </a:solidFill>
                <a:latin typeface="Times New Roman"/>
                <a:cs typeface="Times New Roman"/>
              </a:rPr>
              <a:t>u</a:t>
            </a:r>
            <a:r>
              <a:rPr sz="2600" b="1" i="1" spc="-110" dirty="0">
                <a:solidFill>
                  <a:srgbClr val="538DD3"/>
                </a:solidFill>
                <a:latin typeface="Times New Roman"/>
                <a:cs typeface="Times New Roman"/>
              </a:rPr>
              <a:t> </a:t>
            </a:r>
            <a:r>
              <a:rPr sz="2600" b="1" i="1" spc="-200" dirty="0">
                <a:solidFill>
                  <a:srgbClr val="538DD3"/>
                </a:solidFill>
                <a:latin typeface="Times New Roman"/>
                <a:cs typeface="Times New Roman"/>
              </a:rPr>
              <a:t>pravu</a:t>
            </a:r>
            <a:r>
              <a:rPr sz="2600" b="1" i="1" spc="-125" dirty="0">
                <a:solidFill>
                  <a:srgbClr val="538DD3"/>
                </a:solidFill>
                <a:latin typeface="Times New Roman"/>
                <a:cs typeface="Times New Roman"/>
              </a:rPr>
              <a:t> </a:t>
            </a:r>
            <a:r>
              <a:rPr sz="2600" b="1" i="1" spc="-20" dirty="0">
                <a:solidFill>
                  <a:srgbClr val="538DD3"/>
                </a:solidFill>
                <a:latin typeface="Times New Roman"/>
                <a:cs typeface="Times New Roman"/>
              </a:rPr>
              <a:t>ste.</a:t>
            </a:r>
            <a:endParaRPr sz="2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2600" i="1" spc="-204" dirty="0">
                <a:solidFill>
                  <a:srgbClr val="538DD3"/>
                </a:solidFill>
                <a:latin typeface="Times New Roman"/>
                <a:cs typeface="Times New Roman"/>
              </a:rPr>
              <a:t>Henry</a:t>
            </a:r>
            <a:r>
              <a:rPr sz="2600" i="1" spc="75" dirty="0">
                <a:solidFill>
                  <a:srgbClr val="538DD3"/>
                </a:solidFill>
                <a:latin typeface="Times New Roman"/>
                <a:cs typeface="Times New Roman"/>
              </a:rPr>
              <a:t> </a:t>
            </a:r>
            <a:r>
              <a:rPr sz="2600" i="1" spc="-20" dirty="0">
                <a:solidFill>
                  <a:srgbClr val="538DD3"/>
                </a:solidFill>
                <a:latin typeface="Times New Roman"/>
                <a:cs typeface="Times New Roman"/>
              </a:rPr>
              <a:t>Ford</a:t>
            </a:r>
            <a:endParaRPr sz="2600" dirty="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958642" y="1451499"/>
            <a:ext cx="1805305" cy="1510030"/>
            <a:chOff x="3662166" y="1324322"/>
            <a:chExt cx="1805305" cy="1510030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62166" y="1324322"/>
              <a:ext cx="1805189" cy="150958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714750" y="1376679"/>
              <a:ext cx="1647825" cy="135255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3695700" y="1357629"/>
              <a:ext cx="1685925" cy="1390650"/>
            </a:xfrm>
            <a:custGeom>
              <a:avLst/>
              <a:gdLst/>
              <a:ahLst/>
              <a:cxnLst/>
              <a:rect l="l" t="t" r="r" b="b"/>
              <a:pathLst>
                <a:path w="1685925" h="1390650">
                  <a:moveTo>
                    <a:pt x="0" y="1390650"/>
                  </a:moveTo>
                  <a:lnTo>
                    <a:pt x="1685925" y="1390650"/>
                  </a:lnTo>
                  <a:lnTo>
                    <a:pt x="1685925" y="0"/>
                  </a:lnTo>
                  <a:lnTo>
                    <a:pt x="0" y="0"/>
                  </a:lnTo>
                  <a:lnTo>
                    <a:pt x="0" y="1390650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419600" y="50292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Anđela </a:t>
            </a:r>
            <a:r>
              <a:rPr lang="sr-Latn-R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Mijović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školski pedagog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4343400"/>
            <a:ext cx="9144000" cy="2514596"/>
            <a:chOff x="0" y="5214616"/>
            <a:chExt cx="9144000" cy="164338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66533"/>
              <a:ext cx="9144000" cy="79095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10400" y="5214616"/>
              <a:ext cx="2133600" cy="1618487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91757" y="990600"/>
            <a:ext cx="8409305" cy="7229928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457835" marR="5080" algn="ctr">
              <a:lnSpc>
                <a:spcPts val="3890"/>
              </a:lnSpc>
              <a:spcBef>
                <a:spcPts val="590"/>
              </a:spcBef>
              <a:buSzPct val="88888"/>
              <a:tabLst>
                <a:tab pos="1747520" algn="l"/>
              </a:tabLst>
            </a:pPr>
            <a:r>
              <a:rPr lang="sr-Latn-RS" dirty="0" smtClean="0">
                <a:solidFill>
                  <a:srgbClr val="FF0000"/>
                </a:solidFill>
                <a:latin typeface="Times New Roman"/>
                <a:cs typeface="Times New Roman"/>
              </a:rPr>
              <a:t>Pauza</a:t>
            </a:r>
            <a:r>
              <a:rPr lang="sr-Latn-RS" dirty="0" smtClean="0">
                <a:latin typeface="Times New Roman"/>
                <a:cs typeface="Times New Roman"/>
              </a:rPr>
              <a:t> </a:t>
            </a:r>
            <a:r>
              <a:rPr dirty="0" err="1" smtClean="0">
                <a:latin typeface="Times New Roman"/>
                <a:cs typeface="Times New Roman"/>
              </a:rPr>
              <a:t>pomaže</a:t>
            </a:r>
            <a:r>
              <a:rPr spc="-25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da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se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naučeno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gradivo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utvrdi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spc="-25" dirty="0">
                <a:latin typeface="Times New Roman"/>
                <a:cs typeface="Times New Roman"/>
              </a:rPr>
              <a:t>ne </a:t>
            </a:r>
            <a:r>
              <a:rPr dirty="0" err="1" smtClean="0">
                <a:latin typeface="Times New Roman"/>
                <a:cs typeface="Times New Roman"/>
              </a:rPr>
              <a:t>pomeša</a:t>
            </a:r>
            <a:r>
              <a:rPr spc="-55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sa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ranije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-10" dirty="0" err="1">
                <a:latin typeface="Times New Roman"/>
                <a:cs typeface="Times New Roman"/>
              </a:rPr>
              <a:t>naučenim</a:t>
            </a:r>
            <a:r>
              <a:rPr spc="-10" dirty="0" smtClean="0">
                <a:latin typeface="Times New Roman"/>
                <a:cs typeface="Times New Roman"/>
              </a:rPr>
              <a:t>.</a:t>
            </a:r>
            <a:endParaRPr sz="3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Izbegavaj:</a:t>
            </a:r>
            <a:endParaRPr sz="3200" dirty="0">
              <a:latin typeface="Times New Roman"/>
              <a:cs typeface="Times New Roman"/>
            </a:endParaRPr>
          </a:p>
          <a:p>
            <a:pPr marL="354330" marR="417830" indent="-342265">
              <a:lnSpc>
                <a:spcPct val="100699"/>
              </a:lnSpc>
              <a:spcBef>
                <a:spcPts val="720"/>
              </a:spcBef>
              <a:buFont typeface="Arial MT"/>
              <a:buChar char="•"/>
              <a:tabLst>
                <a:tab pos="354330" algn="l"/>
                <a:tab pos="1808480" algn="l"/>
              </a:tabLst>
            </a:pPr>
            <a:r>
              <a:rPr sz="2000" spc="-10" dirty="0" err="1" smtClean="0">
                <a:latin typeface="Times New Roman"/>
                <a:cs typeface="Times New Roman"/>
              </a:rPr>
              <a:t>Prerano</a:t>
            </a:r>
            <a:r>
              <a:rPr lang="sr-Latn-RS" sz="2000" dirty="0">
                <a:latin typeface="Times New Roman"/>
                <a:cs typeface="Times New Roman"/>
              </a:rPr>
              <a:t> </a:t>
            </a:r>
            <a:r>
              <a:rPr sz="2000" dirty="0" err="1" smtClean="0">
                <a:latin typeface="Times New Roman"/>
                <a:cs typeface="Times New Roman"/>
              </a:rPr>
              <a:t>pravljenje</a:t>
            </a:r>
            <a:r>
              <a:rPr sz="2000" spc="-35" dirty="0" smtClean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pauza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jer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će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ti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biti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potrebno </a:t>
            </a:r>
            <a:r>
              <a:rPr sz="2000" dirty="0">
                <a:latin typeface="Times New Roman"/>
                <a:cs typeface="Times New Roman"/>
              </a:rPr>
              <a:t>dodatno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vreme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za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ponovno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zagrevanje.</a:t>
            </a:r>
            <a:endParaRPr sz="2000" dirty="0">
              <a:latin typeface="Times New Roman"/>
              <a:cs typeface="Times New Roman"/>
            </a:endParaRPr>
          </a:p>
          <a:p>
            <a:pPr marL="354330" marR="143510" indent="-342265">
              <a:lnSpc>
                <a:spcPts val="4610"/>
              </a:lnSpc>
              <a:buFont typeface="Arial MT"/>
              <a:buChar char="•"/>
              <a:tabLst>
                <a:tab pos="354330" algn="l"/>
              </a:tabLst>
            </a:pPr>
            <a:r>
              <a:rPr sz="2000" dirty="0">
                <a:latin typeface="Times New Roman"/>
                <a:cs typeface="Times New Roman"/>
              </a:rPr>
              <a:t>Previše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dugačke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“interesantne”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pauze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koje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će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ti </a:t>
            </a:r>
            <a:r>
              <a:rPr sz="2000" dirty="0">
                <a:latin typeface="Times New Roman"/>
                <a:cs typeface="Times New Roman"/>
              </a:rPr>
              <a:t>odvući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pažnju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od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učenja</a:t>
            </a:r>
            <a:r>
              <a:rPr lang="sr-Latn-RS" sz="2000" spc="-10" dirty="0" smtClean="0">
                <a:latin typeface="Times New Roman"/>
                <a:cs typeface="Times New Roman"/>
              </a:rPr>
              <a:t>.</a:t>
            </a:r>
          </a:p>
          <a:p>
            <a:pPr marL="12065" marR="143510">
              <a:lnSpc>
                <a:spcPts val="4610"/>
              </a:lnSpc>
              <a:tabLst>
                <a:tab pos="354330" algn="l"/>
              </a:tabLst>
            </a:pPr>
            <a:r>
              <a:rPr lang="en-US" u="sng" dirty="0" err="1" smtClean="0">
                <a:solidFill>
                  <a:srgbClr val="00B050"/>
                </a:solidFill>
                <a:latin typeface="Times New Roman"/>
                <a:cs typeface="Times New Roman"/>
              </a:rPr>
              <a:t>Gradivo</a:t>
            </a:r>
            <a:r>
              <a:rPr lang="en-US" u="sng" spc="-20" dirty="0" smtClean="0">
                <a:solidFill>
                  <a:srgbClr val="00B050"/>
                </a:solidFill>
                <a:latin typeface="Times New Roman"/>
                <a:cs typeface="Times New Roman"/>
              </a:rPr>
              <a:t> </a:t>
            </a:r>
            <a:r>
              <a:rPr lang="en-US" u="sng" dirty="0" err="1" smtClean="0">
                <a:solidFill>
                  <a:srgbClr val="00B050"/>
                </a:solidFill>
                <a:latin typeface="Times New Roman"/>
                <a:cs typeface="Times New Roman"/>
              </a:rPr>
              <a:t>koje</a:t>
            </a:r>
            <a:r>
              <a:rPr lang="en-US" u="sng" spc="-60" dirty="0" smtClean="0">
                <a:solidFill>
                  <a:srgbClr val="00B050"/>
                </a:solidFill>
                <a:latin typeface="Times New Roman"/>
                <a:cs typeface="Times New Roman"/>
              </a:rPr>
              <a:t> </a:t>
            </a:r>
            <a:r>
              <a:rPr lang="en-US" u="sng" dirty="0" err="1" smtClean="0">
                <a:solidFill>
                  <a:srgbClr val="00B050"/>
                </a:solidFill>
                <a:latin typeface="Times New Roman"/>
                <a:cs typeface="Times New Roman"/>
              </a:rPr>
              <a:t>te</a:t>
            </a:r>
            <a:r>
              <a:rPr lang="en-US" u="sng" spc="-80" dirty="0" smtClean="0">
                <a:solidFill>
                  <a:srgbClr val="00B050"/>
                </a:solidFill>
                <a:latin typeface="Times New Roman"/>
                <a:cs typeface="Times New Roman"/>
              </a:rPr>
              <a:t> </a:t>
            </a:r>
            <a:r>
              <a:rPr lang="en-US" u="sng" dirty="0" smtClean="0">
                <a:solidFill>
                  <a:srgbClr val="00B050"/>
                </a:solidFill>
                <a:latin typeface="Times New Roman"/>
                <a:cs typeface="Times New Roman"/>
              </a:rPr>
              <a:t>ne</a:t>
            </a:r>
            <a:r>
              <a:rPr lang="en-US" u="sng" spc="-55" dirty="0" smtClean="0">
                <a:solidFill>
                  <a:srgbClr val="00B050"/>
                </a:solidFill>
                <a:latin typeface="Times New Roman"/>
                <a:cs typeface="Times New Roman"/>
              </a:rPr>
              <a:t> </a:t>
            </a:r>
            <a:r>
              <a:rPr lang="en-US" u="sng" dirty="0" err="1" smtClean="0">
                <a:solidFill>
                  <a:srgbClr val="00B050"/>
                </a:solidFill>
                <a:latin typeface="Times New Roman"/>
                <a:cs typeface="Times New Roman"/>
              </a:rPr>
              <a:t>interesuje</a:t>
            </a:r>
            <a:r>
              <a:rPr lang="en-US" u="sng" spc="-40" dirty="0" smtClean="0">
                <a:solidFill>
                  <a:srgbClr val="00B050"/>
                </a:solidFill>
                <a:latin typeface="Times New Roman"/>
                <a:cs typeface="Times New Roman"/>
              </a:rPr>
              <a:t> </a:t>
            </a:r>
            <a:r>
              <a:rPr lang="en-US" u="sng" dirty="0" err="1" smtClean="0">
                <a:solidFill>
                  <a:srgbClr val="00B050"/>
                </a:solidFill>
                <a:latin typeface="Times New Roman"/>
                <a:cs typeface="Times New Roman"/>
              </a:rPr>
              <a:t>posmatraj</a:t>
            </a:r>
            <a:r>
              <a:rPr lang="en-US" u="sng" spc="-55" dirty="0" smtClean="0">
                <a:solidFill>
                  <a:srgbClr val="00B050"/>
                </a:solidFill>
                <a:latin typeface="Times New Roman"/>
                <a:cs typeface="Times New Roman"/>
              </a:rPr>
              <a:t> </a:t>
            </a:r>
            <a:r>
              <a:rPr lang="en-US" u="sng" spc="-20" dirty="0" err="1" smtClean="0">
                <a:solidFill>
                  <a:srgbClr val="00B050"/>
                </a:solidFill>
                <a:latin typeface="Times New Roman"/>
                <a:cs typeface="Times New Roman"/>
              </a:rPr>
              <a:t>kao</a:t>
            </a:r>
            <a:r>
              <a:rPr lang="en-US" u="sng" spc="-20" dirty="0" smtClean="0">
                <a:solidFill>
                  <a:srgbClr val="00B050"/>
                </a:solidFill>
                <a:latin typeface="Times New Roman"/>
                <a:cs typeface="Times New Roman"/>
              </a:rPr>
              <a:t>:</a:t>
            </a:r>
            <a:endParaRPr lang="en-US" u="sng" dirty="0" smtClean="0">
              <a:solidFill>
                <a:srgbClr val="00B050"/>
              </a:solidFill>
              <a:latin typeface="Times New Roman"/>
              <a:cs typeface="Times New Roman"/>
            </a:endParaRPr>
          </a:p>
          <a:p>
            <a:pPr marL="353695" indent="-340995">
              <a:lnSpc>
                <a:spcPts val="3829"/>
              </a:lnSpc>
              <a:spcBef>
                <a:spcPts val="35"/>
              </a:spcBef>
              <a:buSzPct val="114285"/>
              <a:buFont typeface="Wingdings"/>
              <a:buChar char=""/>
              <a:tabLst>
                <a:tab pos="353695" algn="l"/>
              </a:tabLst>
            </a:pPr>
            <a:r>
              <a:rPr lang="en-US" dirty="0" err="1" smtClean="0">
                <a:latin typeface="Times New Roman"/>
                <a:cs typeface="Times New Roman"/>
              </a:rPr>
              <a:t>Nešto</a:t>
            </a:r>
            <a:r>
              <a:rPr lang="en-US" spc="-50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što</a:t>
            </a:r>
            <a:r>
              <a:rPr lang="en-US" spc="-40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ćete</a:t>
            </a:r>
            <a:r>
              <a:rPr lang="en-US" spc="-75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vremenom</a:t>
            </a:r>
            <a:r>
              <a:rPr lang="en-US" spc="-85" dirty="0" smtClean="0">
                <a:latin typeface="Times New Roman"/>
                <a:cs typeface="Times New Roman"/>
              </a:rPr>
              <a:t> </a:t>
            </a:r>
            <a:r>
              <a:rPr lang="en-US" spc="-10" dirty="0" err="1" smtClean="0">
                <a:latin typeface="Times New Roman"/>
                <a:cs typeface="Times New Roman"/>
              </a:rPr>
              <a:t>zainteresovati</a:t>
            </a:r>
            <a:endParaRPr lang="en-US" dirty="0" smtClean="0">
              <a:latin typeface="Times New Roman"/>
              <a:cs typeface="Times New Roman"/>
            </a:endParaRPr>
          </a:p>
          <a:p>
            <a:pPr marL="353695" indent="-340995">
              <a:lnSpc>
                <a:spcPts val="3829"/>
              </a:lnSpc>
              <a:buSzPct val="114285"/>
              <a:buFont typeface="Wingdings"/>
              <a:buChar char=""/>
              <a:tabLst>
                <a:tab pos="353695" algn="l"/>
              </a:tabLst>
            </a:pPr>
            <a:r>
              <a:rPr lang="en-US" dirty="0" err="1" smtClean="0">
                <a:latin typeface="Times New Roman"/>
                <a:cs typeface="Times New Roman"/>
              </a:rPr>
              <a:t>Nešto</a:t>
            </a:r>
            <a:r>
              <a:rPr lang="en-US" spc="-50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što</a:t>
            </a:r>
            <a:r>
              <a:rPr lang="en-US" spc="-40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ti</a:t>
            </a:r>
            <a:r>
              <a:rPr lang="en-US" spc="-20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može</a:t>
            </a:r>
            <a:r>
              <a:rPr lang="en-US" spc="-25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biti</a:t>
            </a:r>
            <a:r>
              <a:rPr lang="en-US" spc="-40" dirty="0" smtClean="0">
                <a:latin typeface="Times New Roman"/>
                <a:cs typeface="Times New Roman"/>
              </a:rPr>
              <a:t> </a:t>
            </a:r>
            <a:r>
              <a:rPr lang="en-US" spc="-10" dirty="0" err="1" smtClean="0">
                <a:latin typeface="Times New Roman"/>
                <a:cs typeface="Times New Roman"/>
              </a:rPr>
              <a:t>korisno</a:t>
            </a:r>
            <a:endParaRPr lang="en-US" dirty="0" smtClean="0">
              <a:latin typeface="Times New Roman"/>
              <a:cs typeface="Times New Roman"/>
            </a:endParaRPr>
          </a:p>
          <a:p>
            <a:pPr marL="353060" marR="5080" indent="-340995">
              <a:lnSpc>
                <a:spcPts val="3670"/>
              </a:lnSpc>
              <a:spcBef>
                <a:spcPts val="385"/>
              </a:spcBef>
              <a:buSzPct val="114285"/>
              <a:buFont typeface="Wingdings"/>
              <a:buChar char=""/>
              <a:tabLst>
                <a:tab pos="354330" algn="l"/>
              </a:tabLst>
            </a:pPr>
            <a:r>
              <a:rPr lang="en-US" dirty="0" err="1" smtClean="0">
                <a:latin typeface="Times New Roman"/>
                <a:cs typeface="Times New Roman"/>
              </a:rPr>
              <a:t>Nađi</a:t>
            </a:r>
            <a:r>
              <a:rPr lang="en-US" spc="-75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način</a:t>
            </a:r>
            <a:r>
              <a:rPr lang="en-US" spc="-15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obrade</a:t>
            </a:r>
            <a:r>
              <a:rPr lang="en-US" spc="-5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tog</a:t>
            </a:r>
            <a:r>
              <a:rPr lang="en-US" spc="-20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gradiva</a:t>
            </a:r>
            <a:r>
              <a:rPr lang="en-US" spc="-30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koji</a:t>
            </a:r>
            <a:r>
              <a:rPr lang="en-US" spc="-10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će</a:t>
            </a:r>
            <a:r>
              <a:rPr lang="en-US" spc="-75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ti</a:t>
            </a:r>
            <a:r>
              <a:rPr lang="en-US" spc="-45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biti</a:t>
            </a:r>
            <a:r>
              <a:rPr lang="en-US" spc="-65" dirty="0" smtClean="0">
                <a:latin typeface="Times New Roman"/>
                <a:cs typeface="Times New Roman"/>
              </a:rPr>
              <a:t> </a:t>
            </a:r>
            <a:r>
              <a:rPr lang="en-US" spc="-10" dirty="0" err="1" smtClean="0">
                <a:latin typeface="Times New Roman"/>
                <a:cs typeface="Times New Roman"/>
              </a:rPr>
              <a:t>interesantan</a:t>
            </a:r>
            <a:r>
              <a:rPr lang="en-US" spc="-10" dirty="0" smtClean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zamisli</a:t>
            </a:r>
            <a:r>
              <a:rPr lang="en-US" spc="-3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da</a:t>
            </a:r>
            <a:r>
              <a:rPr lang="en-US" spc="-80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pišeš</a:t>
            </a:r>
            <a:r>
              <a:rPr lang="en-US" spc="-4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scenario</a:t>
            </a:r>
            <a:r>
              <a:rPr lang="en-US" spc="-35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za</a:t>
            </a:r>
            <a:r>
              <a:rPr lang="en-US" spc="-55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film</a:t>
            </a:r>
            <a:r>
              <a:rPr lang="en-US" spc="-95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ili</a:t>
            </a:r>
            <a:r>
              <a:rPr lang="en-US" spc="-15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novinsku</a:t>
            </a:r>
            <a:r>
              <a:rPr lang="en-US" spc="-15" dirty="0" smtClean="0">
                <a:latin typeface="Times New Roman"/>
                <a:cs typeface="Times New Roman"/>
              </a:rPr>
              <a:t> </a:t>
            </a:r>
            <a:r>
              <a:rPr lang="en-US" spc="-10" dirty="0" err="1" smtClean="0">
                <a:latin typeface="Times New Roman"/>
                <a:cs typeface="Times New Roman"/>
              </a:rPr>
              <a:t>reportažu</a:t>
            </a:r>
            <a:r>
              <a:rPr lang="en-US" spc="-10" dirty="0" smtClean="0">
                <a:latin typeface="Times New Roman"/>
                <a:cs typeface="Times New Roman"/>
              </a:rPr>
              <a:t>,</a:t>
            </a:r>
            <a:endParaRPr lang="sr-Latn-RS" dirty="0">
              <a:latin typeface="Times New Roman"/>
              <a:cs typeface="Times New Roman"/>
            </a:endParaRPr>
          </a:p>
          <a:p>
            <a:pPr marL="353060" marR="5080" indent="-340995">
              <a:lnSpc>
                <a:spcPts val="3670"/>
              </a:lnSpc>
              <a:spcBef>
                <a:spcPts val="385"/>
              </a:spcBef>
              <a:buSzPct val="114285"/>
              <a:buFont typeface="Wingdings"/>
              <a:buChar char=""/>
              <a:tabLst>
                <a:tab pos="354330" algn="l"/>
              </a:tabLst>
            </a:pPr>
            <a:r>
              <a:rPr lang="en-US" dirty="0" err="1" smtClean="0">
                <a:latin typeface="Times New Roman"/>
                <a:cs typeface="Times New Roman"/>
              </a:rPr>
              <a:t>predstavi</a:t>
            </a:r>
            <a:r>
              <a:rPr lang="en-US" spc="-85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gradivo</a:t>
            </a:r>
            <a:r>
              <a:rPr lang="en-US" spc="-50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slikama</a:t>
            </a:r>
            <a:r>
              <a:rPr lang="en-US" dirty="0" smtClean="0">
                <a:latin typeface="Times New Roman"/>
                <a:cs typeface="Times New Roman"/>
              </a:rPr>
              <a:t>,</a:t>
            </a:r>
            <a:r>
              <a:rPr lang="en-US" spc="-30" dirty="0" smtClean="0">
                <a:latin typeface="Times New Roman"/>
                <a:cs typeface="Times New Roman"/>
              </a:rPr>
              <a:t> </a:t>
            </a:r>
            <a:r>
              <a:rPr lang="en-US" spc="-10" dirty="0" err="1" smtClean="0">
                <a:latin typeface="Times New Roman"/>
                <a:cs typeface="Times New Roman"/>
              </a:rPr>
              <a:t>tabelama</a:t>
            </a:r>
            <a:r>
              <a:rPr lang="en-US" spc="-10" dirty="0" smtClean="0">
                <a:latin typeface="Times New Roman"/>
                <a:cs typeface="Times New Roman"/>
              </a:rPr>
              <a:t>…</a:t>
            </a:r>
            <a:endParaRPr lang="en-US" dirty="0" smtClean="0">
              <a:latin typeface="Times New Roman"/>
              <a:cs typeface="Times New Roman"/>
            </a:endParaRPr>
          </a:p>
          <a:p>
            <a:pPr marL="354330" marR="143510" indent="-342265">
              <a:lnSpc>
                <a:spcPts val="4610"/>
              </a:lnSpc>
              <a:buFont typeface="Arial MT"/>
              <a:buChar char="•"/>
              <a:tabLst>
                <a:tab pos="354330" algn="l"/>
              </a:tabLst>
            </a:pPr>
            <a:endParaRPr lang="sr-Latn-RS" sz="2000" spc="-10" dirty="0">
              <a:latin typeface="Times New Roman"/>
              <a:cs typeface="Times New Roman"/>
            </a:endParaRPr>
          </a:p>
          <a:p>
            <a:pPr marL="354330" marR="143510" indent="-342265">
              <a:lnSpc>
                <a:spcPts val="4610"/>
              </a:lnSpc>
              <a:buFont typeface="Arial MT"/>
              <a:buChar char="•"/>
              <a:tabLst>
                <a:tab pos="354330" algn="l"/>
              </a:tabLst>
            </a:pPr>
            <a:endParaRPr lang="sr-Latn-RS" sz="2000" spc="-10" dirty="0" smtClean="0">
              <a:latin typeface="Times New Roman"/>
              <a:cs typeface="Times New Roman"/>
            </a:endParaRPr>
          </a:p>
          <a:p>
            <a:pPr marL="354330" marR="143510" indent="-342265">
              <a:lnSpc>
                <a:spcPts val="4610"/>
              </a:lnSpc>
              <a:buFont typeface="Arial MT"/>
              <a:buChar char="•"/>
              <a:tabLst>
                <a:tab pos="354330" algn="l"/>
              </a:tabLst>
            </a:pPr>
            <a:endParaRPr sz="2000" dirty="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039100" y="215265"/>
            <a:ext cx="923925" cy="923924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3348831" y="158467"/>
            <a:ext cx="2061369" cy="1060733"/>
            <a:chOff x="4244975" y="2330450"/>
            <a:chExt cx="1844675" cy="1196975"/>
          </a:xfrm>
        </p:grpSpPr>
        <p:sp>
          <p:nvSpPr>
            <p:cNvPr id="9" name="object 9"/>
            <p:cNvSpPr/>
            <p:nvPr/>
          </p:nvSpPr>
          <p:spPr>
            <a:xfrm>
              <a:off x="4248150" y="2333625"/>
              <a:ext cx="1838325" cy="1190625"/>
            </a:xfrm>
            <a:custGeom>
              <a:avLst/>
              <a:gdLst/>
              <a:ahLst/>
              <a:cxnLst/>
              <a:rect l="l" t="t" r="r" b="b"/>
              <a:pathLst>
                <a:path w="1838325" h="1190625">
                  <a:moveTo>
                    <a:pt x="0" y="1190625"/>
                  </a:moveTo>
                  <a:lnTo>
                    <a:pt x="1838325" y="1190625"/>
                  </a:lnTo>
                  <a:lnTo>
                    <a:pt x="1838325" y="0"/>
                  </a:lnTo>
                  <a:lnTo>
                    <a:pt x="0" y="0"/>
                  </a:lnTo>
                  <a:lnTo>
                    <a:pt x="0" y="1190625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algn="ctr"/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343400" y="2383535"/>
              <a:ext cx="1648459" cy="109118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2290" y="1083131"/>
            <a:ext cx="8059420" cy="1163320"/>
          </a:xfrm>
          <a:custGeom>
            <a:avLst/>
            <a:gdLst/>
            <a:ahLst/>
            <a:cxnLst/>
            <a:rect l="l" t="t" r="r" b="b"/>
            <a:pathLst>
              <a:path w="8059420" h="1163320">
                <a:moveTo>
                  <a:pt x="0" y="1163320"/>
                </a:moveTo>
                <a:lnTo>
                  <a:pt x="8059420" y="1163320"/>
                </a:lnTo>
                <a:lnTo>
                  <a:pt x="8059420" y="0"/>
                </a:lnTo>
                <a:lnTo>
                  <a:pt x="0" y="0"/>
                </a:lnTo>
                <a:lnTo>
                  <a:pt x="0" y="1163320"/>
                </a:lnTo>
                <a:close/>
              </a:path>
            </a:pathLst>
          </a:custGeom>
          <a:ln w="76200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92761" y="1229798"/>
            <a:ext cx="1159510" cy="59499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620"/>
              </a:lnSpc>
            </a:pPr>
            <a:r>
              <a:rPr sz="4000" b="1" spc="-25" dirty="0">
                <a:latin typeface="Arial"/>
                <a:cs typeface="Arial"/>
              </a:rPr>
              <a:t>ONO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-12700" y="240233"/>
            <a:ext cx="916940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74240">
              <a:lnSpc>
                <a:spcPct val="100000"/>
              </a:lnSpc>
              <a:spcBef>
                <a:spcPts val="95"/>
              </a:spcBef>
            </a:pPr>
            <a:r>
              <a:rPr sz="3600" dirty="0"/>
              <a:t>Možemo</a:t>
            </a:r>
            <a:r>
              <a:rPr sz="3600" spc="-105" dirty="0"/>
              <a:t> </a:t>
            </a:r>
            <a:r>
              <a:rPr sz="3600" dirty="0"/>
              <a:t>da</a:t>
            </a:r>
            <a:r>
              <a:rPr sz="3600" spc="-70" dirty="0"/>
              <a:t> </a:t>
            </a:r>
            <a:r>
              <a:rPr sz="3600" spc="-10" dirty="0"/>
              <a:t>naučimo: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032315" y="2246293"/>
            <a:ext cx="2277872" cy="210121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sr-Latn-RS" sz="1400" b="1" spc="-25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sr-Latn-RS" sz="1400" b="1" spc="-25" dirty="0">
              <a:solidFill>
                <a:srgbClr val="0000FF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spc="-25" dirty="0" err="1" smtClean="0">
                <a:solidFill>
                  <a:srgbClr val="0000FF"/>
                </a:solidFill>
                <a:latin typeface="Arial"/>
                <a:cs typeface="Arial"/>
              </a:rPr>
              <a:t>Što</a:t>
            </a:r>
            <a:r>
              <a:rPr lang="sr-Latn-RS" sz="1600" dirty="0" smtClean="0">
                <a:latin typeface="Arial"/>
                <a:cs typeface="Arial"/>
              </a:rPr>
              <a:t> </a:t>
            </a:r>
            <a:r>
              <a:rPr sz="1600" b="1" spc="-10" dirty="0" smtClean="0">
                <a:solidFill>
                  <a:srgbClr val="FF0000"/>
                </a:solidFill>
                <a:latin typeface="Arial"/>
                <a:cs typeface="Arial"/>
              </a:rPr>
              <a:t>VIDIMO</a:t>
            </a:r>
            <a:endParaRPr sz="1600" dirty="0">
              <a:latin typeface="Arial"/>
              <a:cs typeface="Arial"/>
            </a:endParaRPr>
          </a:p>
          <a:p>
            <a:pPr marL="40005">
              <a:lnSpc>
                <a:spcPts val="3395"/>
              </a:lnSpc>
              <a:spcBef>
                <a:spcPts val="2045"/>
              </a:spcBef>
            </a:pPr>
            <a:endParaRPr lang="sr-Latn-RS" sz="1600" b="1" spc="-25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marL="40005">
              <a:lnSpc>
                <a:spcPts val="3395"/>
              </a:lnSpc>
              <a:spcBef>
                <a:spcPts val="2045"/>
              </a:spcBef>
            </a:pPr>
            <a:r>
              <a:rPr sz="1600" b="1" spc="-25" dirty="0" err="1" smtClean="0">
                <a:solidFill>
                  <a:srgbClr val="0000FF"/>
                </a:solidFill>
                <a:latin typeface="Arial"/>
                <a:cs typeface="Arial"/>
              </a:rPr>
              <a:t>Što</a:t>
            </a:r>
            <a:r>
              <a:rPr lang="sr-Latn-RS" sz="1600" dirty="0" smtClean="0">
                <a:latin typeface="Arial"/>
                <a:cs typeface="Arial"/>
              </a:rPr>
              <a:t> </a:t>
            </a:r>
            <a:r>
              <a:rPr sz="1600" b="1" spc="-10" dirty="0" smtClean="0">
                <a:solidFill>
                  <a:srgbClr val="FF0000"/>
                </a:solidFill>
                <a:latin typeface="Arial"/>
                <a:cs typeface="Arial"/>
              </a:rPr>
              <a:t>ČUJEMO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379" y="5190938"/>
            <a:ext cx="9144000" cy="1795780"/>
            <a:chOff x="0" y="5061381"/>
            <a:chExt cx="9144000" cy="179578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66422"/>
              <a:ext cx="9144000" cy="79067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10400" y="5214870"/>
              <a:ext cx="2133600" cy="161785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9189" y="5065255"/>
              <a:ext cx="1423162" cy="816711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68978" y="5061381"/>
              <a:ext cx="1215618" cy="951268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2041203" y="5187304"/>
            <a:ext cx="2562618" cy="38715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3429"/>
              </a:lnSpc>
              <a:spcBef>
                <a:spcPts val="105"/>
              </a:spcBef>
            </a:pPr>
            <a:r>
              <a:rPr sz="1600" b="1" spc="-25" dirty="0" err="1" smtClean="0">
                <a:solidFill>
                  <a:srgbClr val="0000FF"/>
                </a:solidFill>
                <a:latin typeface="Arial"/>
                <a:cs typeface="Arial"/>
              </a:rPr>
              <a:t>Što</a:t>
            </a:r>
            <a:r>
              <a:rPr lang="sr-Latn-RS" sz="1600" dirty="0">
                <a:latin typeface="Arial"/>
                <a:cs typeface="Arial"/>
              </a:rPr>
              <a:t> </a:t>
            </a:r>
            <a:r>
              <a:rPr sz="1600" b="1" spc="-10" dirty="0" smtClean="0">
                <a:solidFill>
                  <a:srgbClr val="FF0000"/>
                </a:solidFill>
                <a:latin typeface="Arial"/>
                <a:cs typeface="Arial"/>
              </a:rPr>
              <a:t>OKUSIMO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68214" y="2333626"/>
            <a:ext cx="3012440" cy="3602268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43840">
              <a:lnSpc>
                <a:spcPct val="100000"/>
              </a:lnSpc>
              <a:spcBef>
                <a:spcPts val="430"/>
              </a:spcBef>
            </a:pPr>
            <a:r>
              <a:rPr sz="1600" b="1" spc="-25" dirty="0" err="1" smtClean="0">
                <a:solidFill>
                  <a:srgbClr val="0000FF"/>
                </a:solidFill>
                <a:latin typeface="Arial"/>
                <a:cs typeface="Arial"/>
              </a:rPr>
              <a:t>Što</a:t>
            </a:r>
            <a:r>
              <a:rPr lang="sr-Latn-RS" sz="1600" dirty="0">
                <a:latin typeface="Arial"/>
                <a:cs typeface="Arial"/>
              </a:rPr>
              <a:t> </a:t>
            </a:r>
            <a:r>
              <a:rPr sz="1600" b="1" spc="-10" dirty="0" smtClean="0">
                <a:solidFill>
                  <a:srgbClr val="FF0000"/>
                </a:solidFill>
                <a:latin typeface="Arial"/>
                <a:cs typeface="Arial"/>
              </a:rPr>
              <a:t>DOTAKNEMO</a:t>
            </a:r>
            <a:endParaRPr sz="1600" dirty="0">
              <a:latin typeface="Arial"/>
              <a:cs typeface="Arial"/>
            </a:endParaRPr>
          </a:p>
          <a:p>
            <a:pPr marL="387350">
              <a:lnSpc>
                <a:spcPts val="3410"/>
              </a:lnSpc>
              <a:spcBef>
                <a:spcPts val="1880"/>
              </a:spcBef>
            </a:pPr>
            <a:endParaRPr lang="sr-Latn-RS" sz="1600" b="1" spc="-25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marL="387350">
              <a:lnSpc>
                <a:spcPts val="3410"/>
              </a:lnSpc>
              <a:spcBef>
                <a:spcPts val="1880"/>
              </a:spcBef>
            </a:pPr>
            <a:endParaRPr lang="sr-Latn-RS" sz="1600" b="1" spc="-25" dirty="0">
              <a:solidFill>
                <a:srgbClr val="0000FF"/>
              </a:solidFill>
              <a:latin typeface="Arial"/>
              <a:cs typeface="Arial"/>
            </a:endParaRPr>
          </a:p>
          <a:p>
            <a:pPr marL="387350">
              <a:lnSpc>
                <a:spcPts val="3410"/>
              </a:lnSpc>
              <a:spcBef>
                <a:spcPts val="1880"/>
              </a:spcBef>
            </a:pPr>
            <a:r>
              <a:rPr sz="1600" b="1" spc="-25" dirty="0" err="1" smtClean="0">
                <a:solidFill>
                  <a:srgbClr val="0000FF"/>
                </a:solidFill>
                <a:latin typeface="Arial"/>
                <a:cs typeface="Arial"/>
              </a:rPr>
              <a:t>Što</a:t>
            </a:r>
            <a:r>
              <a:rPr lang="sr-Latn-RS" sz="1600" dirty="0" smtClean="0">
                <a:latin typeface="Arial"/>
                <a:cs typeface="Arial"/>
              </a:rPr>
              <a:t> </a:t>
            </a:r>
            <a:r>
              <a:rPr sz="1600" b="1" spc="-10" dirty="0" smtClean="0">
                <a:solidFill>
                  <a:srgbClr val="FF0000"/>
                </a:solidFill>
                <a:latin typeface="Arial"/>
                <a:cs typeface="Arial"/>
              </a:rPr>
              <a:t>OMIRIŠEMO</a:t>
            </a:r>
            <a:endParaRPr sz="1600" dirty="0">
              <a:latin typeface="Arial"/>
              <a:cs typeface="Arial"/>
            </a:endParaRPr>
          </a:p>
          <a:p>
            <a:pPr marL="457200">
              <a:lnSpc>
                <a:spcPct val="100000"/>
              </a:lnSpc>
              <a:spcBef>
                <a:spcPts val="3005"/>
              </a:spcBef>
            </a:pPr>
            <a:endParaRPr lang="sr-Latn-RS" sz="1600" b="1" spc="-25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marL="457200">
              <a:lnSpc>
                <a:spcPct val="100000"/>
              </a:lnSpc>
              <a:spcBef>
                <a:spcPts val="3005"/>
              </a:spcBef>
            </a:pPr>
            <a:r>
              <a:rPr sz="1600" b="1" spc="-25" dirty="0" err="1" smtClean="0">
                <a:solidFill>
                  <a:srgbClr val="0000FF"/>
                </a:solidFill>
                <a:latin typeface="Arial"/>
                <a:cs typeface="Arial"/>
              </a:rPr>
              <a:t>Što</a:t>
            </a:r>
            <a:r>
              <a:rPr lang="sr-Latn-RS" sz="1600" dirty="0" smtClean="0">
                <a:latin typeface="Arial"/>
                <a:cs typeface="Arial"/>
              </a:rPr>
              <a:t> </a:t>
            </a:r>
            <a:r>
              <a:rPr sz="1600" b="1" spc="-10" dirty="0" smtClean="0">
                <a:solidFill>
                  <a:srgbClr val="FF0000"/>
                </a:solidFill>
                <a:latin typeface="Arial"/>
                <a:cs typeface="Arial"/>
              </a:rPr>
              <a:t>URADIMO</a:t>
            </a:r>
            <a:endParaRPr sz="1600" dirty="0">
              <a:latin typeface="Arial"/>
              <a:cs typeface="Arial"/>
            </a:endParaRPr>
          </a:p>
        </p:txBody>
      </p:sp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26568" y="2362825"/>
            <a:ext cx="1588897" cy="996314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199890" y="2289238"/>
            <a:ext cx="972185" cy="1179004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3187" y="3570912"/>
            <a:ext cx="1362201" cy="1430201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277995" y="3718559"/>
            <a:ext cx="1121956" cy="10909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5189216"/>
            <a:ext cx="9086850" cy="1643380"/>
            <a:chOff x="0" y="5189216"/>
            <a:chExt cx="9086850" cy="16433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41133"/>
              <a:ext cx="9086850" cy="79095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953250" y="5189216"/>
              <a:ext cx="2133600" cy="1618487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7340" y="594105"/>
            <a:ext cx="31032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Tajna</a:t>
            </a:r>
            <a:r>
              <a:rPr sz="2400" spc="-60" dirty="0"/>
              <a:t> </a:t>
            </a:r>
            <a:r>
              <a:rPr sz="2400" dirty="0"/>
              <a:t>uspešnog</a:t>
            </a:r>
            <a:r>
              <a:rPr sz="2400" spc="-60" dirty="0"/>
              <a:t> </a:t>
            </a:r>
            <a:r>
              <a:rPr sz="2400" spc="-10" dirty="0"/>
              <a:t>učenja:</a:t>
            </a:r>
            <a:endParaRPr sz="2400"/>
          </a:p>
        </p:txBody>
      </p:sp>
      <p:sp>
        <p:nvSpPr>
          <p:cNvPr id="6" name="object 6"/>
          <p:cNvSpPr txBox="1"/>
          <p:nvPr/>
        </p:nvSpPr>
        <p:spPr>
          <a:xfrm>
            <a:off x="76200" y="1063624"/>
            <a:ext cx="9067800" cy="58203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5080" indent="-342265">
              <a:lnSpc>
                <a:spcPct val="151700"/>
              </a:lnSpc>
              <a:spcBef>
                <a:spcPts val="100"/>
              </a:spcBef>
              <a:buFont typeface="Arial MT"/>
              <a:buChar char="•"/>
              <a:tabLst>
                <a:tab pos="354330" algn="l"/>
              </a:tabLst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Sve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možete</a:t>
            </a:r>
            <a:r>
              <a:rPr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naučiti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mnogo</a:t>
            </a:r>
            <a:r>
              <a:rPr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brže,</a:t>
            </a:r>
            <a:r>
              <a:rPr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bolje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lakše</a:t>
            </a:r>
            <a:r>
              <a:rPr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</a:t>
            </a:r>
            <a:r>
              <a:rPr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svim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svojim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čulima,</a:t>
            </a:r>
            <a:r>
              <a:rPr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sebi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svojstven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način</a:t>
            </a:r>
            <a:r>
              <a:rPr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</a:pPr>
            <a:r>
              <a:rPr b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Naučimo</a:t>
            </a:r>
            <a:r>
              <a:rPr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3695" indent="-340995">
              <a:lnSpc>
                <a:spcPct val="100000"/>
              </a:lnSpc>
              <a:buFont typeface="Arial MT"/>
              <a:buChar char="•"/>
              <a:tabLst>
                <a:tab pos="353695" algn="l"/>
                <a:tab pos="2055495" algn="l"/>
              </a:tabLst>
            </a:pP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10%</a:t>
            </a:r>
            <a:r>
              <a:rPr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2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onog</a:t>
            </a:r>
            <a:r>
              <a:rPr 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b="1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pročitamo,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3695" indent="-340995">
              <a:lnSpc>
                <a:spcPct val="100000"/>
              </a:lnSpc>
              <a:spcBef>
                <a:spcPts val="840"/>
              </a:spcBef>
              <a:buFont typeface="Arial MT"/>
              <a:buChar char="•"/>
              <a:tabLst>
                <a:tab pos="353695" algn="l"/>
              </a:tabLst>
            </a:pP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15%</a:t>
            </a:r>
            <a:r>
              <a:rPr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onog</a:t>
            </a:r>
            <a:r>
              <a:rPr b="1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čujemo</a:t>
            </a:r>
            <a:r>
              <a:rPr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3695" indent="-340995">
              <a:lnSpc>
                <a:spcPct val="100000"/>
              </a:lnSpc>
              <a:spcBef>
                <a:spcPts val="820"/>
              </a:spcBef>
              <a:buFont typeface="Arial MT"/>
              <a:buChar char="•"/>
              <a:tabLst>
                <a:tab pos="353695" algn="l"/>
              </a:tabLst>
            </a:pP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80%</a:t>
            </a:r>
            <a:r>
              <a:rPr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onog</a:t>
            </a:r>
            <a:r>
              <a:rPr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URADIMO.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330" marR="1068705" indent="-342265">
              <a:lnSpc>
                <a:spcPts val="2620"/>
              </a:lnSpc>
              <a:spcBef>
                <a:spcPts val="944"/>
              </a:spcBef>
              <a:buFont typeface="Arial MT"/>
              <a:buChar char="•"/>
              <a:tabLst>
                <a:tab pos="354330" algn="l"/>
              </a:tabLst>
            </a:pP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Aktiviraj</a:t>
            </a:r>
            <a:r>
              <a:rPr b="1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b="1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času,</a:t>
            </a:r>
            <a:r>
              <a:rPr b="1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razmišljaj,</a:t>
            </a:r>
            <a:r>
              <a:rPr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piši,</a:t>
            </a:r>
            <a:r>
              <a:rPr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crtaj,</a:t>
            </a:r>
            <a:r>
              <a:rPr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nađi</a:t>
            </a:r>
            <a:r>
              <a:rPr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svoj</a:t>
            </a:r>
            <a:r>
              <a:rPr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način</a:t>
            </a:r>
            <a:r>
              <a:rPr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zapamtiš</a:t>
            </a:r>
            <a:r>
              <a:rPr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više</a:t>
            </a:r>
            <a:r>
              <a:rPr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gradiva</a:t>
            </a:r>
            <a:r>
              <a:rPr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sr-Latn-RS" b="1" spc="-1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 marR="1068705">
              <a:lnSpc>
                <a:spcPts val="2620"/>
              </a:lnSpc>
              <a:spcBef>
                <a:spcPts val="944"/>
              </a:spcBef>
              <a:tabLst>
                <a:tab pos="354330" algn="l"/>
              </a:tabLst>
            </a:pPr>
            <a:r>
              <a:rPr lang="pl-PL" dirty="0" smtClean="0">
                <a:solidFill>
                  <a:srgbClr val="5ECC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Svako</a:t>
            </a:r>
            <a:r>
              <a:rPr lang="pl-PL" spc="-35" dirty="0" smtClean="0">
                <a:solidFill>
                  <a:srgbClr val="5ECC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solidFill>
                  <a:srgbClr val="5ECC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</a:t>
            </a:r>
            <a:r>
              <a:rPr lang="pl-PL" spc="-10" dirty="0" smtClean="0">
                <a:solidFill>
                  <a:srgbClr val="5ECC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solidFill>
                  <a:srgbClr val="5ECC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jedinstven</a:t>
            </a:r>
            <a:r>
              <a:rPr lang="pl-PL" spc="-25" dirty="0" smtClean="0">
                <a:solidFill>
                  <a:srgbClr val="5ECC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solidFill>
                  <a:srgbClr val="5ECC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način</a:t>
            </a:r>
            <a:r>
              <a:rPr lang="pl-PL" spc="-5" dirty="0" smtClean="0">
                <a:solidFill>
                  <a:srgbClr val="5ECC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solidFill>
                  <a:srgbClr val="5ECC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pl-PL" spc="15" dirty="0" smtClean="0">
                <a:solidFill>
                  <a:srgbClr val="5ECC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pc="-10" dirty="0" smtClean="0">
                <a:solidFill>
                  <a:srgbClr val="5ECC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koji:</a:t>
            </a:r>
          </a:p>
          <a:p>
            <a:pPr marL="353695" indent="-34099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3695" algn="l"/>
              </a:tabLst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</a:t>
            </a:r>
            <a:r>
              <a:rPr lang="it-IT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informaciju</a:t>
            </a:r>
          </a:p>
          <a:p>
            <a:pPr marL="445134" indent="-432434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445134" algn="l"/>
              </a:tabLst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čuva</a:t>
            </a:r>
            <a:r>
              <a:rPr lang="it-IT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informaciju</a:t>
            </a:r>
            <a:r>
              <a:rPr lang="it-IT" spc="-1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  <a:p>
            <a:pPr marL="445134" indent="-432434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445134" algn="l"/>
                <a:tab pos="1640839" algn="l"/>
              </a:tabLst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seća</a:t>
            </a:r>
            <a:r>
              <a:rPr lang="it-IT" spc="-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informacije</a:t>
            </a:r>
          </a:p>
          <a:p>
            <a:pPr marL="12065" marR="1068705" algn="ctr">
              <a:lnSpc>
                <a:spcPts val="2620"/>
              </a:lnSpc>
              <a:spcBef>
                <a:spcPts val="944"/>
              </a:spcBef>
              <a:tabLst>
                <a:tab pos="354330" algn="l"/>
              </a:tabLst>
            </a:pPr>
            <a:r>
              <a:rPr lang="en-US" sz="2000" b="1" i="1" spc="-20" dirty="0" err="1" smtClean="0">
                <a:latin typeface="Times New Roman"/>
                <a:cs typeface="Times New Roman"/>
              </a:rPr>
              <a:t>Bitno</a:t>
            </a:r>
            <a:r>
              <a:rPr lang="en-US" sz="2000" b="1" i="1" spc="-204" dirty="0" smtClean="0">
                <a:latin typeface="Times New Roman"/>
                <a:cs typeface="Times New Roman"/>
              </a:rPr>
              <a:t> </a:t>
            </a:r>
            <a:r>
              <a:rPr lang="en-US" sz="2000" b="1" i="1" spc="-20" dirty="0" smtClean="0">
                <a:latin typeface="Times New Roman"/>
                <a:cs typeface="Times New Roman"/>
              </a:rPr>
              <a:t>je</a:t>
            </a:r>
            <a:r>
              <a:rPr lang="en-US" sz="2000" b="1" i="1" spc="-229" dirty="0" smtClean="0">
                <a:latin typeface="Times New Roman"/>
                <a:cs typeface="Times New Roman"/>
              </a:rPr>
              <a:t> </a:t>
            </a:r>
            <a:r>
              <a:rPr lang="en-US" sz="2000" b="1" i="1" spc="-20" dirty="0" smtClean="0">
                <a:latin typeface="Times New Roman"/>
                <a:cs typeface="Times New Roman"/>
              </a:rPr>
              <a:t>da</a:t>
            </a:r>
            <a:r>
              <a:rPr lang="en-US" sz="2000" b="1" i="1" spc="-215" dirty="0" smtClean="0">
                <a:latin typeface="Times New Roman"/>
                <a:cs typeface="Times New Roman"/>
              </a:rPr>
              <a:t> </a:t>
            </a:r>
            <a:r>
              <a:rPr lang="en-US" sz="2000" b="1" i="1" spc="-10" dirty="0" err="1" smtClean="0">
                <a:latin typeface="Times New Roman"/>
                <a:cs typeface="Times New Roman"/>
              </a:rPr>
              <a:t>taj</a:t>
            </a:r>
            <a:r>
              <a:rPr lang="en-US" sz="2000" b="1" i="1" spc="-220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način</a:t>
            </a:r>
            <a:r>
              <a:rPr lang="en-US" sz="2000" b="1" i="1" spc="-10" dirty="0" smtClean="0">
                <a:latin typeface="Times New Roman"/>
                <a:cs typeface="Times New Roman"/>
              </a:rPr>
              <a:t> </a:t>
            </a:r>
            <a:r>
              <a:rPr lang="en-US" sz="2000" b="1" i="1" spc="-10" dirty="0" err="1" smtClean="0">
                <a:latin typeface="Times New Roman"/>
                <a:cs typeface="Times New Roman"/>
              </a:rPr>
              <a:t>otkriješ</a:t>
            </a:r>
            <a:r>
              <a:rPr lang="en-US" sz="2000" b="1" i="1" spc="-10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i</a:t>
            </a:r>
            <a:r>
              <a:rPr lang="en-US" sz="2000" b="1" i="1" spc="-75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smtClean="0">
                <a:latin typeface="Times New Roman"/>
                <a:cs typeface="Times New Roman"/>
              </a:rPr>
              <a:t>da</a:t>
            </a:r>
            <a:r>
              <a:rPr lang="en-US" sz="2000" b="1" i="1" spc="-85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ga</a:t>
            </a:r>
            <a:r>
              <a:rPr lang="en-US" sz="2000" b="1" i="1" spc="-85" dirty="0" smtClean="0">
                <a:latin typeface="Times New Roman"/>
                <a:cs typeface="Times New Roman"/>
              </a:rPr>
              <a:t> </a:t>
            </a:r>
            <a:r>
              <a:rPr lang="en-US" sz="2000" b="1" i="1" spc="-10" dirty="0" err="1" smtClean="0">
                <a:latin typeface="Times New Roman"/>
                <a:cs typeface="Times New Roman"/>
              </a:rPr>
              <a:t>poštuješ</a:t>
            </a:r>
            <a:r>
              <a:rPr lang="en-US" sz="2000" b="1" i="1" spc="-10" dirty="0" smtClean="0">
                <a:latin typeface="Times New Roman"/>
                <a:cs typeface="Times New Roman"/>
              </a:rPr>
              <a:t>!</a:t>
            </a:r>
            <a:endParaRPr lang="en-US" sz="2000" b="1" dirty="0" smtClean="0">
              <a:latin typeface="Times New Roman"/>
              <a:cs typeface="Times New Roman"/>
            </a:endParaRPr>
          </a:p>
          <a:p>
            <a:pPr marL="12065" marR="1068705">
              <a:lnSpc>
                <a:spcPts val="2620"/>
              </a:lnSpc>
              <a:spcBef>
                <a:spcPts val="944"/>
              </a:spcBef>
              <a:tabLst>
                <a:tab pos="354330" algn="l"/>
              </a:tabLst>
            </a:pPr>
            <a:endParaRPr lang="sr-Latn-RS" sz="2000" b="1" spc="-10" dirty="0" smtClean="0">
              <a:latin typeface="Times New Roman"/>
              <a:cs typeface="Times New Roman"/>
            </a:endParaRPr>
          </a:p>
          <a:p>
            <a:pPr marL="354330" marR="1068705" indent="-342265">
              <a:lnSpc>
                <a:spcPts val="2620"/>
              </a:lnSpc>
              <a:spcBef>
                <a:spcPts val="944"/>
              </a:spcBef>
              <a:buFont typeface="Arial MT"/>
              <a:buChar char="•"/>
              <a:tabLst>
                <a:tab pos="354330" algn="l"/>
              </a:tabLst>
            </a:pPr>
            <a:endParaRPr sz="2200" dirty="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5214616"/>
            <a:ext cx="9144000" cy="1643380"/>
            <a:chOff x="0" y="5214616"/>
            <a:chExt cx="9144000" cy="1643380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6066533"/>
              <a:ext cx="9144000" cy="79095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10400" y="5214616"/>
              <a:ext cx="2133600" cy="1618487"/>
            </a:xfrm>
            <a:prstGeom prst="rect">
              <a:avLst/>
            </a:prstGeom>
          </p:spPr>
        </p:pic>
      </p:grpSp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039100" y="139700"/>
            <a:ext cx="923925" cy="923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58295"/>
            <a:ext cx="9169400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sz="2400" dirty="0">
                <a:latin typeface="Times New Roman"/>
                <a:cs typeface="Times New Roman"/>
              </a:rPr>
              <a:t>Elementi</a:t>
            </a:r>
            <a:r>
              <a:rPr sz="2400" spc="-19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samopouzdanja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751" y="5314409"/>
            <a:ext cx="9144000" cy="1642745"/>
            <a:chOff x="0" y="4905375"/>
            <a:chExt cx="9144000" cy="164274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5757227"/>
              <a:ext cx="9144000" cy="79089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10400" y="4905375"/>
              <a:ext cx="2133600" cy="1618361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288637" y="717849"/>
            <a:ext cx="6074410" cy="8399094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353695" indent="-340995">
              <a:lnSpc>
                <a:spcPct val="100000"/>
              </a:lnSpc>
              <a:spcBef>
                <a:spcPts val="915"/>
              </a:spcBef>
              <a:buFont typeface="Arial MT"/>
              <a:buChar char="•"/>
              <a:tabLst>
                <a:tab pos="353695" algn="l"/>
              </a:tabLst>
            </a:pPr>
            <a:r>
              <a:rPr b="1" spc="-10" dirty="0" err="1">
                <a:solidFill>
                  <a:srgbClr val="FF0000"/>
                </a:solidFill>
                <a:latin typeface="Times New Roman"/>
                <a:cs typeface="Times New Roman"/>
              </a:rPr>
              <a:t>Emocionalna</a:t>
            </a:r>
            <a:r>
              <a:rPr b="1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spc="-1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sigurnost</a:t>
            </a:r>
            <a:endParaRPr dirty="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3695" algn="l"/>
              </a:tabLst>
            </a:pPr>
            <a:r>
              <a:rPr b="1" spc="-10" dirty="0" err="1" smtClean="0">
                <a:solidFill>
                  <a:srgbClr val="92D050"/>
                </a:solidFill>
                <a:latin typeface="Times New Roman"/>
                <a:cs typeface="Times New Roman"/>
              </a:rPr>
              <a:t>Identitet</a:t>
            </a:r>
            <a:endParaRPr dirty="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spcBef>
                <a:spcPts val="530"/>
              </a:spcBef>
              <a:buClr>
                <a:srgbClr val="5ECCF3"/>
              </a:buClr>
              <a:buFont typeface="Arial MT"/>
              <a:buChar char="•"/>
              <a:tabLst>
                <a:tab pos="353695" algn="l"/>
              </a:tabLst>
            </a:pPr>
            <a:r>
              <a:rPr b="1" spc="-10" dirty="0">
                <a:solidFill>
                  <a:srgbClr val="FFC000"/>
                </a:solidFill>
                <a:latin typeface="Times New Roman"/>
                <a:cs typeface="Times New Roman"/>
              </a:rPr>
              <a:t>Pripadnost</a:t>
            </a:r>
            <a:endParaRPr dirty="0">
              <a:latin typeface="Times New Roman"/>
              <a:cs typeface="Times New Roman"/>
            </a:endParaRPr>
          </a:p>
          <a:p>
            <a:pPr marL="436245" indent="-423545">
              <a:lnSpc>
                <a:spcPct val="100000"/>
              </a:lnSpc>
              <a:spcBef>
                <a:spcPts val="555"/>
              </a:spcBef>
              <a:buFont typeface="Arial MT"/>
              <a:buChar char="•"/>
              <a:tabLst>
                <a:tab pos="436245" algn="l"/>
              </a:tabLst>
            </a:pPr>
            <a:r>
              <a:rPr b="1" spc="-10" dirty="0" err="1" smtClean="0">
                <a:solidFill>
                  <a:srgbClr val="5ECCF3"/>
                </a:solidFill>
                <a:latin typeface="Times New Roman"/>
                <a:cs typeface="Times New Roman"/>
              </a:rPr>
              <a:t>Sposobnost</a:t>
            </a:r>
            <a:endParaRPr lang="en-US" dirty="0">
              <a:latin typeface="Times New Roman"/>
              <a:cs typeface="Times New Roman"/>
            </a:endParaRPr>
          </a:p>
          <a:p>
            <a:pPr marL="436245" indent="-423545">
              <a:lnSpc>
                <a:spcPct val="100000"/>
              </a:lnSpc>
              <a:spcBef>
                <a:spcPts val="555"/>
              </a:spcBef>
              <a:buFont typeface="Arial MT"/>
              <a:buChar char="•"/>
              <a:tabLst>
                <a:tab pos="436245" algn="l"/>
              </a:tabLst>
            </a:pPr>
            <a:r>
              <a:rPr b="1" spc="-10" dirty="0" err="1" smtClean="0">
                <a:solidFill>
                  <a:srgbClr val="938953"/>
                </a:solidFill>
                <a:latin typeface="Times New Roman"/>
                <a:cs typeface="Times New Roman"/>
              </a:rPr>
              <a:t>Misija</a:t>
            </a:r>
            <a:endParaRPr dirty="0" smtClean="0">
              <a:latin typeface="Times New Roman"/>
              <a:cs typeface="Times New Roman"/>
            </a:endParaRPr>
          </a:p>
          <a:p>
            <a:pPr marL="317500" algn="ctr">
              <a:lnSpc>
                <a:spcPct val="100000"/>
              </a:lnSpc>
              <a:spcBef>
                <a:spcPts val="484"/>
              </a:spcBef>
            </a:pPr>
            <a:r>
              <a:rPr lang="en-US" sz="2400" b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Efikasno</a:t>
            </a:r>
            <a:r>
              <a:rPr lang="en-US" sz="2400" b="1" spc="-1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b="1" spc="-1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učenje</a:t>
            </a:r>
            <a:endParaRPr lang="en-US" sz="24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ts val="2515"/>
              </a:lnSpc>
              <a:tabLst>
                <a:tab pos="701040" algn="l"/>
              </a:tabLst>
            </a:pPr>
            <a:r>
              <a:rPr lang="en-US" dirty="0" err="1" smtClean="0">
                <a:solidFill>
                  <a:srgbClr val="B1A0C6"/>
                </a:solidFill>
                <a:latin typeface="Times New Roman"/>
                <a:cs typeface="Times New Roman"/>
              </a:rPr>
              <a:t>Bitan</a:t>
            </a:r>
            <a:r>
              <a:rPr lang="en-US" spc="-70" dirty="0" smtClean="0">
                <a:solidFill>
                  <a:srgbClr val="B1A0C6"/>
                </a:solidFill>
                <a:latin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rgbClr val="B1A0C6"/>
                </a:solidFill>
                <a:latin typeface="Times New Roman"/>
                <a:cs typeface="Times New Roman"/>
              </a:rPr>
              <a:t>preduslov</a:t>
            </a:r>
            <a:r>
              <a:rPr lang="en-US" spc="-50" dirty="0" smtClean="0">
                <a:solidFill>
                  <a:srgbClr val="B1A0C6"/>
                </a:solidFill>
                <a:latin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rgbClr val="B1A0C6"/>
                </a:solidFill>
                <a:latin typeface="Times New Roman"/>
                <a:cs typeface="Times New Roman"/>
              </a:rPr>
              <a:t>uspešnosti</a:t>
            </a:r>
            <a:r>
              <a:rPr lang="en-US" spc="-60" dirty="0" smtClean="0">
                <a:solidFill>
                  <a:srgbClr val="B1A0C6"/>
                </a:solidFill>
                <a:latin typeface="Times New Roman"/>
                <a:cs typeface="Times New Roman"/>
              </a:rPr>
              <a:t> </a:t>
            </a:r>
            <a:r>
              <a:rPr lang="en-US" spc="-25" dirty="0" smtClean="0">
                <a:solidFill>
                  <a:srgbClr val="B1A0C6"/>
                </a:solidFill>
                <a:latin typeface="Times New Roman"/>
                <a:cs typeface="Times New Roman"/>
              </a:rPr>
              <a:t>: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ts val="3620"/>
              </a:lnSpc>
              <a:buSzPct val="145454"/>
              <a:tabLst>
                <a:tab pos="701040" algn="l"/>
              </a:tabLst>
            </a:pPr>
            <a:r>
              <a:rPr lang="en-US" b="1" dirty="0" smtClean="0">
                <a:solidFill>
                  <a:srgbClr val="B1A0C6"/>
                </a:solidFill>
                <a:latin typeface="Times New Roman"/>
                <a:cs typeface="Times New Roman"/>
              </a:rPr>
              <a:t>-</a:t>
            </a:r>
            <a:r>
              <a:rPr lang="en-US" b="1" dirty="0" err="1" smtClean="0">
                <a:solidFill>
                  <a:srgbClr val="B1A0C6"/>
                </a:solidFill>
                <a:latin typeface="Times New Roman"/>
                <a:cs typeface="Times New Roman"/>
              </a:rPr>
              <a:t>redovno</a:t>
            </a:r>
            <a:r>
              <a:rPr lang="en-US" b="1" spc="-70" dirty="0" smtClean="0">
                <a:solidFill>
                  <a:srgbClr val="B1A0C6"/>
                </a:solidFill>
                <a:latin typeface="Times New Roman"/>
                <a:cs typeface="Times New Roman"/>
              </a:rPr>
              <a:t> </a:t>
            </a:r>
            <a:r>
              <a:rPr lang="en-US" b="1" dirty="0" err="1" smtClean="0">
                <a:solidFill>
                  <a:srgbClr val="B1A0C6"/>
                </a:solidFill>
                <a:latin typeface="Times New Roman"/>
                <a:cs typeface="Times New Roman"/>
              </a:rPr>
              <a:t>pohađanje</a:t>
            </a:r>
            <a:r>
              <a:rPr lang="en-US" b="1" spc="-85" dirty="0" smtClean="0">
                <a:solidFill>
                  <a:srgbClr val="B1A0C6"/>
                </a:solidFill>
                <a:latin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rgbClr val="B1A0C6"/>
                </a:solidFill>
                <a:latin typeface="Times New Roman"/>
                <a:cs typeface="Times New Roman"/>
              </a:rPr>
              <a:t>nastave</a:t>
            </a:r>
            <a:r>
              <a:rPr lang="en-US" spc="-35" dirty="0" smtClean="0">
                <a:solidFill>
                  <a:srgbClr val="B1A0C6"/>
                </a:solidFill>
                <a:latin typeface="Times New Roman"/>
                <a:cs typeface="Times New Roman"/>
              </a:rPr>
              <a:t> 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ts val="3675"/>
              </a:lnSpc>
              <a:buSzPct val="145454"/>
              <a:tabLst>
                <a:tab pos="701040" algn="l"/>
              </a:tabLst>
            </a:pPr>
            <a:r>
              <a:rPr lang="en-US" b="1" dirty="0" smtClean="0">
                <a:solidFill>
                  <a:srgbClr val="B1A0C6"/>
                </a:solidFill>
                <a:latin typeface="Times New Roman"/>
                <a:cs typeface="Times New Roman"/>
              </a:rPr>
              <a:t>-</a:t>
            </a:r>
            <a:r>
              <a:rPr lang="en-US" b="1" dirty="0" err="1" smtClean="0">
                <a:solidFill>
                  <a:srgbClr val="B1A0C6"/>
                </a:solidFill>
                <a:latin typeface="Times New Roman"/>
                <a:cs typeface="Times New Roman"/>
              </a:rPr>
              <a:t>aktivan</a:t>
            </a:r>
            <a:r>
              <a:rPr lang="en-US" b="1" spc="-55" dirty="0" smtClean="0">
                <a:solidFill>
                  <a:srgbClr val="B1A0C6"/>
                </a:solidFill>
                <a:latin typeface="Times New Roman"/>
                <a:cs typeface="Times New Roman"/>
              </a:rPr>
              <a:t> </a:t>
            </a:r>
            <a:r>
              <a:rPr lang="en-US" b="1" dirty="0" err="1" smtClean="0">
                <a:solidFill>
                  <a:srgbClr val="B1A0C6"/>
                </a:solidFill>
                <a:latin typeface="Times New Roman"/>
                <a:cs typeface="Times New Roman"/>
              </a:rPr>
              <a:t>odnos</a:t>
            </a:r>
            <a:r>
              <a:rPr lang="en-US" b="1" spc="-75" dirty="0" smtClean="0">
                <a:solidFill>
                  <a:srgbClr val="B1A0C6"/>
                </a:solidFill>
                <a:latin typeface="Times New Roman"/>
                <a:cs typeface="Times New Roman"/>
              </a:rPr>
              <a:t> </a:t>
            </a:r>
            <a:r>
              <a:rPr lang="en-US" dirty="0" err="1" smtClean="0">
                <a:solidFill>
                  <a:srgbClr val="B1A0C6"/>
                </a:solidFill>
                <a:latin typeface="Times New Roman"/>
                <a:cs typeface="Times New Roman"/>
              </a:rPr>
              <a:t>prema</a:t>
            </a:r>
            <a:r>
              <a:rPr lang="en-US" spc="-20" dirty="0" smtClean="0">
                <a:solidFill>
                  <a:srgbClr val="B1A0C6"/>
                </a:solidFill>
                <a:latin typeface="Times New Roman"/>
                <a:cs typeface="Times New Roman"/>
              </a:rPr>
              <a:t> </a:t>
            </a:r>
            <a:r>
              <a:rPr lang="en-US" spc="-20" dirty="0" err="1" smtClean="0">
                <a:solidFill>
                  <a:srgbClr val="B1A0C6"/>
                </a:solidFill>
                <a:latin typeface="Times New Roman"/>
                <a:cs typeface="Times New Roman"/>
              </a:rPr>
              <a:t>njoj</a:t>
            </a:r>
            <a:endParaRPr lang="en-US" spc="-20" dirty="0" smtClean="0">
              <a:solidFill>
                <a:srgbClr val="B1A0C6"/>
              </a:solidFill>
              <a:latin typeface="Times New Roman"/>
              <a:cs typeface="Times New Roman"/>
            </a:endParaRPr>
          </a:p>
          <a:p>
            <a:pPr>
              <a:lnSpc>
                <a:spcPts val="3675"/>
              </a:lnSpc>
              <a:buSzPct val="145454"/>
              <a:tabLst>
                <a:tab pos="701040" algn="l"/>
              </a:tabLst>
            </a:pPr>
            <a:endParaRPr lang="en-US" dirty="0" smtClean="0">
              <a:latin typeface="Times New Roman"/>
              <a:cs typeface="Times New Roman"/>
            </a:endParaRPr>
          </a:p>
          <a:p>
            <a:pPr marL="123825" algn="ctr">
              <a:lnSpc>
                <a:spcPct val="100000"/>
              </a:lnSpc>
              <a:spcBef>
                <a:spcPts val="100"/>
              </a:spcBef>
            </a:pPr>
            <a:r>
              <a:rPr lang="en-US" sz="2400" b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Školski</a:t>
            </a:r>
            <a:r>
              <a:rPr lang="en-US" sz="2400" b="1" spc="-5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uspeh</a:t>
            </a:r>
            <a:r>
              <a:rPr lang="en-US" sz="2400" b="1" spc="-4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zavisi</a:t>
            </a:r>
            <a:r>
              <a:rPr lang="en-US" sz="2400" b="1" spc="-4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2400" b="1" spc="-25" dirty="0" smtClean="0">
                <a:solidFill>
                  <a:schemeClr val="tx1"/>
                </a:solidFill>
                <a:latin typeface="Times New Roman"/>
                <a:cs typeface="Times New Roman"/>
              </a:rPr>
              <a:t>od:</a:t>
            </a:r>
            <a:endParaRPr lang="en-US" sz="24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622300" indent="-609600">
              <a:lnSpc>
                <a:spcPct val="100000"/>
              </a:lnSpc>
              <a:spcBef>
                <a:spcPts val="680"/>
              </a:spcBef>
              <a:buSzPct val="145454"/>
              <a:buFont typeface="Wingdings"/>
              <a:buChar char=""/>
              <a:tabLst>
                <a:tab pos="622300" algn="l"/>
              </a:tabLst>
            </a:pPr>
            <a:r>
              <a:rPr lang="en-US" sz="1600" dirty="0" err="1" smtClean="0">
                <a:latin typeface="Times New Roman"/>
                <a:cs typeface="Times New Roman"/>
              </a:rPr>
              <a:t>Sposobnosti</a:t>
            </a:r>
            <a:r>
              <a:rPr lang="en-US" sz="1600" spc="-45" dirty="0" smtClean="0">
                <a:latin typeface="Times New Roman"/>
                <a:cs typeface="Times New Roman"/>
              </a:rPr>
              <a:t> </a:t>
            </a:r>
            <a:r>
              <a:rPr lang="en-US" sz="1600" spc="-25" dirty="0" smtClean="0">
                <a:latin typeface="Times New Roman"/>
                <a:cs typeface="Times New Roman"/>
              </a:rPr>
              <a:t>50-60%</a:t>
            </a:r>
            <a:endParaRPr lang="en-US" sz="1600" dirty="0" smtClean="0">
              <a:latin typeface="Times New Roman"/>
              <a:cs typeface="Times New Roman"/>
            </a:endParaRPr>
          </a:p>
          <a:p>
            <a:pPr marL="622300" indent="-609600">
              <a:lnSpc>
                <a:spcPct val="100000"/>
              </a:lnSpc>
              <a:spcBef>
                <a:spcPts val="720"/>
              </a:spcBef>
              <a:buSzPct val="145454"/>
              <a:buFont typeface="Wingdings"/>
              <a:buChar char=""/>
              <a:tabLst>
                <a:tab pos="622300" algn="l"/>
              </a:tabLst>
            </a:pPr>
            <a:r>
              <a:rPr lang="en-US" sz="1600" dirty="0" err="1" smtClean="0">
                <a:latin typeface="Times New Roman"/>
                <a:cs typeface="Times New Roman"/>
              </a:rPr>
              <a:t>Učenja</a:t>
            </a:r>
            <a:r>
              <a:rPr lang="en-US" sz="1600" spc="-50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i</a:t>
            </a:r>
            <a:r>
              <a:rPr lang="en-US" sz="1600" spc="-35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metoda</a:t>
            </a:r>
            <a:r>
              <a:rPr lang="en-US" sz="1600" spc="-5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učenja</a:t>
            </a:r>
            <a:r>
              <a:rPr lang="en-US" sz="1600" spc="-5" dirty="0" smtClean="0">
                <a:latin typeface="Times New Roman"/>
                <a:cs typeface="Times New Roman"/>
              </a:rPr>
              <a:t> </a:t>
            </a:r>
            <a:r>
              <a:rPr lang="en-US" sz="1600" spc="-25" dirty="0" smtClean="0">
                <a:latin typeface="Times New Roman"/>
                <a:cs typeface="Times New Roman"/>
              </a:rPr>
              <a:t>30-40%</a:t>
            </a:r>
            <a:endParaRPr lang="en-US" sz="1600" dirty="0" smtClean="0">
              <a:latin typeface="Times New Roman"/>
              <a:cs typeface="Times New Roman"/>
            </a:endParaRPr>
          </a:p>
          <a:p>
            <a:pPr marL="622300" indent="-609600">
              <a:lnSpc>
                <a:spcPct val="100000"/>
              </a:lnSpc>
              <a:spcBef>
                <a:spcPts val="700"/>
              </a:spcBef>
              <a:buSzPct val="145454"/>
              <a:buFont typeface="Wingdings"/>
              <a:buChar char=""/>
              <a:tabLst>
                <a:tab pos="622300" algn="l"/>
              </a:tabLst>
            </a:pPr>
            <a:r>
              <a:rPr lang="en-US" sz="1600" dirty="0" err="1" smtClean="0">
                <a:latin typeface="Times New Roman"/>
                <a:cs typeface="Times New Roman"/>
              </a:rPr>
              <a:t>Sredinskih</a:t>
            </a:r>
            <a:r>
              <a:rPr lang="en-US" sz="1600" spc="-65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činilaca</a:t>
            </a:r>
            <a:r>
              <a:rPr lang="en-US" sz="1600" spc="-35" dirty="0" smtClean="0">
                <a:latin typeface="Times New Roman"/>
                <a:cs typeface="Times New Roman"/>
              </a:rPr>
              <a:t> </a:t>
            </a:r>
            <a:r>
              <a:rPr lang="en-US" sz="1600" spc="-25" dirty="0" smtClean="0">
                <a:latin typeface="Times New Roman"/>
                <a:cs typeface="Times New Roman"/>
              </a:rPr>
              <a:t>10-15%</a:t>
            </a:r>
            <a:endParaRPr lang="en-US" sz="1600" dirty="0" smtClean="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84"/>
              </a:spcBef>
            </a:pPr>
            <a:endParaRPr lang="en-US" sz="2400" dirty="0" smtClean="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84"/>
              </a:spcBef>
            </a:pPr>
            <a:endParaRPr lang="en-US" sz="2400" dirty="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84"/>
              </a:spcBef>
            </a:pPr>
            <a:endParaRPr lang="en-US" sz="2400" dirty="0" smtClean="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84"/>
              </a:spcBef>
            </a:pPr>
            <a:endParaRPr lang="en-US" sz="2400" dirty="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84"/>
              </a:spcBef>
            </a:pPr>
            <a:endParaRPr lang="en-US" sz="2400" dirty="0" smtClean="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84"/>
              </a:spcBef>
            </a:pPr>
            <a:endParaRPr lang="en-US" sz="2400" dirty="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84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86700" y="171450"/>
            <a:ext cx="923925" cy="923925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6553201" y="1482725"/>
            <a:ext cx="2317750" cy="3359150"/>
            <a:chOff x="6778625" y="1482725"/>
            <a:chExt cx="2092325" cy="3359150"/>
          </a:xfrm>
        </p:grpSpPr>
        <p:sp>
          <p:nvSpPr>
            <p:cNvPr id="9" name="object 9"/>
            <p:cNvSpPr/>
            <p:nvPr/>
          </p:nvSpPr>
          <p:spPr>
            <a:xfrm>
              <a:off x="6781800" y="1485900"/>
              <a:ext cx="2085975" cy="3352800"/>
            </a:xfrm>
            <a:custGeom>
              <a:avLst/>
              <a:gdLst/>
              <a:ahLst/>
              <a:cxnLst/>
              <a:rect l="l" t="t" r="r" b="b"/>
              <a:pathLst>
                <a:path w="2085975" h="3352800">
                  <a:moveTo>
                    <a:pt x="0" y="3352800"/>
                  </a:moveTo>
                  <a:lnTo>
                    <a:pt x="2085975" y="3352800"/>
                  </a:lnTo>
                  <a:lnTo>
                    <a:pt x="2085975" y="0"/>
                  </a:lnTo>
                  <a:lnTo>
                    <a:pt x="0" y="0"/>
                  </a:lnTo>
                  <a:lnTo>
                    <a:pt x="0" y="33528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183211" y="2258906"/>
              <a:ext cx="1359979" cy="2282497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99516" rIns="0" bIns="0" rtlCol="0">
            <a:spAutoFit/>
          </a:bodyPr>
          <a:lstStyle/>
          <a:p>
            <a:pPr marL="281749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</a:rPr>
              <a:t>Mogući</a:t>
            </a:r>
            <a:r>
              <a:rPr sz="2400" spc="-70" dirty="0">
                <a:solidFill>
                  <a:srgbClr val="FF0000"/>
                </a:solidFill>
              </a:rPr>
              <a:t> </a:t>
            </a:r>
            <a:r>
              <a:rPr sz="2400" dirty="0">
                <a:solidFill>
                  <a:srgbClr val="FF0000"/>
                </a:solidFill>
              </a:rPr>
              <a:t>problemi</a:t>
            </a:r>
            <a:r>
              <a:rPr sz="2400" spc="-85" dirty="0">
                <a:solidFill>
                  <a:srgbClr val="FF0000"/>
                </a:solidFill>
              </a:rPr>
              <a:t> </a:t>
            </a:r>
            <a:r>
              <a:rPr sz="2400" dirty="0">
                <a:solidFill>
                  <a:srgbClr val="FF0000"/>
                </a:solidFill>
              </a:rPr>
              <a:t>u</a:t>
            </a:r>
            <a:r>
              <a:rPr sz="2400" spc="-45" dirty="0">
                <a:solidFill>
                  <a:srgbClr val="FF0000"/>
                </a:solidFill>
              </a:rPr>
              <a:t> </a:t>
            </a:r>
            <a:r>
              <a:rPr sz="2400" spc="-10" dirty="0">
                <a:solidFill>
                  <a:srgbClr val="FF0000"/>
                </a:solidFill>
              </a:rPr>
              <a:t>učenju!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304800" y="1240347"/>
            <a:ext cx="7039609" cy="24622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5134" indent="-432434">
              <a:lnSpc>
                <a:spcPct val="100000"/>
              </a:lnSpc>
              <a:spcBef>
                <a:spcPts val="100"/>
              </a:spcBef>
              <a:buSzPct val="133333"/>
              <a:buFont typeface="Arial MT"/>
              <a:buChar char="•"/>
              <a:tabLst>
                <a:tab pos="445134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tvoje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misli</a:t>
            </a:r>
            <a:r>
              <a:rPr sz="20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lutaju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učiš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5134" indent="-432434">
              <a:lnSpc>
                <a:spcPct val="100000"/>
              </a:lnSpc>
              <a:spcBef>
                <a:spcPts val="960"/>
              </a:spcBef>
              <a:buSzPct val="133333"/>
              <a:buFont typeface="Arial MT"/>
              <a:buChar char="•"/>
              <a:tabLst>
                <a:tab pos="445134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lako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odustaješ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 učenje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5134" indent="-432434">
              <a:lnSpc>
                <a:spcPct val="100000"/>
              </a:lnSpc>
              <a:spcBef>
                <a:spcPts val="985"/>
              </a:spcBef>
              <a:buSzPct val="133333"/>
              <a:buFont typeface="Arial MT"/>
              <a:buChar char="•"/>
              <a:tabLst>
                <a:tab pos="445134" algn="l"/>
              </a:tabLst>
            </a:pP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osećaš</a:t>
            </a:r>
            <a:r>
              <a:rPr sz="20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mrzovolju</a:t>
            </a:r>
            <a:r>
              <a:rPr sz="20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</a:t>
            </a:r>
            <a:r>
              <a:rPr sz="20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treba</a:t>
            </a:r>
            <a:r>
              <a:rPr sz="20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sz="20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počneš</a:t>
            </a:r>
            <a:r>
              <a:rPr sz="20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sz="2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radom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5134" indent="-432434">
              <a:lnSpc>
                <a:spcPct val="100000"/>
              </a:lnSpc>
              <a:spcBef>
                <a:spcPts val="1105"/>
              </a:spcBef>
              <a:buSzPct val="133333"/>
              <a:buFont typeface="Arial MT"/>
              <a:buChar char="•"/>
              <a:tabLst>
                <a:tab pos="445134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brineš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ćeš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uspeti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sz="20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naučiš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5134" indent="-432434">
              <a:lnSpc>
                <a:spcPct val="100000"/>
              </a:lnSpc>
              <a:spcBef>
                <a:spcPts val="1010"/>
              </a:spcBef>
              <a:buSzPct val="133333"/>
              <a:buFont typeface="Arial MT"/>
              <a:buChar char="•"/>
              <a:tabLst>
                <a:tab pos="445134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trud</a:t>
            </a:r>
            <a:r>
              <a:rPr sz="2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koji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ulažeš</a:t>
            </a:r>
            <a:r>
              <a:rPr sz="20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sz="20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daje</a:t>
            </a:r>
            <a:r>
              <a:rPr sz="20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željene</a:t>
            </a:r>
            <a:r>
              <a:rPr sz="2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rezultate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5134" indent="-432434">
              <a:lnSpc>
                <a:spcPct val="100000"/>
              </a:lnSpc>
              <a:spcBef>
                <a:spcPts val="630"/>
              </a:spcBef>
              <a:buSzPct val="133333"/>
              <a:buFont typeface="Arial MT"/>
              <a:buChar char="•"/>
              <a:tabLst>
                <a:tab pos="445134" algn="l"/>
              </a:tabLst>
            </a:pP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učiš</a:t>
            </a:r>
            <a:r>
              <a:rPr sz="2000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napamet</a:t>
            </a:r>
            <a:r>
              <a:rPr sz="2000" spc="-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jer</a:t>
            </a:r>
            <a:r>
              <a:rPr sz="2000" spc="-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brineš</a:t>
            </a:r>
            <a:r>
              <a:rPr sz="2000" spc="-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sz="2000" spc="-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nećeš</a:t>
            </a:r>
            <a:r>
              <a:rPr sz="2000" spc="-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dovoljno</a:t>
            </a:r>
            <a:r>
              <a:rPr sz="2000" spc="-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dobro</a:t>
            </a:r>
            <a:r>
              <a:rPr sz="20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naučiti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2700" y="3931161"/>
            <a:ext cx="9144000" cy="2926840"/>
            <a:chOff x="0" y="4654816"/>
            <a:chExt cx="9144000" cy="220027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63982"/>
              <a:ext cx="9143999" cy="79084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10400" y="5212206"/>
              <a:ext cx="2133600" cy="16182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552575" y="4657991"/>
              <a:ext cx="3705225" cy="2038350"/>
            </a:xfrm>
            <a:custGeom>
              <a:avLst/>
              <a:gdLst/>
              <a:ahLst/>
              <a:cxnLst/>
              <a:rect l="l" t="t" r="r" b="b"/>
              <a:pathLst>
                <a:path w="3705225" h="2038350">
                  <a:moveTo>
                    <a:pt x="3705225" y="0"/>
                  </a:moveTo>
                  <a:lnTo>
                    <a:pt x="0" y="0"/>
                  </a:lnTo>
                  <a:lnTo>
                    <a:pt x="0" y="2038350"/>
                  </a:lnTo>
                  <a:lnTo>
                    <a:pt x="3705225" y="2038350"/>
                  </a:lnTo>
                  <a:lnTo>
                    <a:pt x="37052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552575" y="4657991"/>
              <a:ext cx="3705225" cy="2038350"/>
            </a:xfrm>
            <a:custGeom>
              <a:avLst/>
              <a:gdLst/>
              <a:ahLst/>
              <a:cxnLst/>
              <a:rect l="l" t="t" r="r" b="b"/>
              <a:pathLst>
                <a:path w="3705225" h="2038350">
                  <a:moveTo>
                    <a:pt x="0" y="2038350"/>
                  </a:moveTo>
                  <a:lnTo>
                    <a:pt x="3705225" y="2038350"/>
                  </a:lnTo>
                  <a:lnTo>
                    <a:pt x="3705225" y="0"/>
                  </a:lnTo>
                  <a:lnTo>
                    <a:pt x="0" y="0"/>
                  </a:lnTo>
                  <a:lnTo>
                    <a:pt x="0" y="203835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47189" y="4706619"/>
              <a:ext cx="3516121" cy="1885950"/>
            </a:xfrm>
            <a:prstGeom prst="rect">
              <a:avLst/>
            </a:prstGeom>
          </p:spPr>
        </p:pic>
      </p:grpSp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010525" y="257175"/>
            <a:ext cx="923925" cy="923925"/>
          </a:xfrm>
          <a:prstGeom prst="rect">
            <a:avLst/>
          </a:prstGeom>
        </p:spPr>
      </p:pic>
      <p:grpSp>
        <p:nvGrpSpPr>
          <p:cNvPr id="11" name="object 11"/>
          <p:cNvGrpSpPr/>
          <p:nvPr/>
        </p:nvGrpSpPr>
        <p:grpSpPr>
          <a:xfrm>
            <a:off x="6731000" y="1406525"/>
            <a:ext cx="2130425" cy="1758950"/>
            <a:chOff x="6731000" y="1406525"/>
            <a:chExt cx="2130425" cy="1758950"/>
          </a:xfrm>
        </p:grpSpPr>
        <p:sp>
          <p:nvSpPr>
            <p:cNvPr id="12" name="object 12"/>
            <p:cNvSpPr/>
            <p:nvPr/>
          </p:nvSpPr>
          <p:spPr>
            <a:xfrm>
              <a:off x="6734175" y="1409700"/>
              <a:ext cx="2124075" cy="1752600"/>
            </a:xfrm>
            <a:custGeom>
              <a:avLst/>
              <a:gdLst/>
              <a:ahLst/>
              <a:cxnLst/>
              <a:rect l="l" t="t" r="r" b="b"/>
              <a:pathLst>
                <a:path w="2124075" h="1752600">
                  <a:moveTo>
                    <a:pt x="0" y="1752600"/>
                  </a:moveTo>
                  <a:lnTo>
                    <a:pt x="2124075" y="1752600"/>
                  </a:lnTo>
                  <a:lnTo>
                    <a:pt x="2124075" y="0"/>
                  </a:lnTo>
                  <a:lnTo>
                    <a:pt x="0" y="0"/>
                  </a:lnTo>
                  <a:lnTo>
                    <a:pt x="0" y="175260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828789" y="1459992"/>
              <a:ext cx="1934209" cy="165201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2828" y="5214620"/>
            <a:ext cx="9144000" cy="1643380"/>
            <a:chOff x="0" y="5214616"/>
            <a:chExt cx="9144000" cy="16433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66533"/>
              <a:ext cx="9144000" cy="79095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10400" y="5214616"/>
              <a:ext cx="2133600" cy="1618487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-12700" y="240233"/>
            <a:ext cx="9169400" cy="620426"/>
          </a:xfrm>
          <a:prstGeom prst="rect">
            <a:avLst/>
          </a:prstGeom>
        </p:spPr>
        <p:txBody>
          <a:bodyPr vert="horz" wrap="square" lIns="0" tIns="248666" rIns="0" bIns="0" rtlCol="0">
            <a:spAutoFit/>
          </a:bodyPr>
          <a:lstStyle/>
          <a:p>
            <a:pPr marL="2634615">
              <a:lnSpc>
                <a:spcPct val="100000"/>
              </a:lnSpc>
              <a:spcBef>
                <a:spcPts val="110"/>
              </a:spcBef>
            </a:pPr>
            <a:r>
              <a:rPr sz="2400" dirty="0"/>
              <a:t>Uputstva</a:t>
            </a:r>
            <a:r>
              <a:rPr sz="2400" spc="-70" dirty="0"/>
              <a:t> </a:t>
            </a:r>
            <a:r>
              <a:rPr sz="2400" dirty="0"/>
              <a:t>za</a:t>
            </a:r>
            <a:r>
              <a:rPr sz="2400" spc="-60" dirty="0"/>
              <a:t> </a:t>
            </a:r>
            <a:r>
              <a:rPr sz="2400" dirty="0"/>
              <a:t>efikasno</a:t>
            </a:r>
            <a:r>
              <a:rPr sz="2400" spc="-50" dirty="0"/>
              <a:t> </a:t>
            </a:r>
            <a:r>
              <a:rPr sz="2400" spc="-10" dirty="0"/>
              <a:t>učenje</a:t>
            </a:r>
            <a:endParaRPr sz="2400" dirty="0"/>
          </a:p>
        </p:txBody>
      </p:sp>
      <p:sp>
        <p:nvSpPr>
          <p:cNvPr id="6" name="object 6"/>
          <p:cNvSpPr txBox="1"/>
          <p:nvPr/>
        </p:nvSpPr>
        <p:spPr>
          <a:xfrm>
            <a:off x="0" y="1408843"/>
            <a:ext cx="10210800" cy="285013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3695" indent="-340995" algn="l">
              <a:lnSpc>
                <a:spcPct val="100000"/>
              </a:lnSpc>
              <a:spcBef>
                <a:spcPts val="425"/>
              </a:spcBef>
              <a:buSzPct val="160000"/>
              <a:buFont typeface="Arial MT"/>
              <a:buChar char="•"/>
              <a:tabLst>
                <a:tab pos="353695" algn="l"/>
              </a:tabLst>
            </a:pPr>
            <a:r>
              <a:rPr b="1" dirty="0">
                <a:latin typeface="Times New Roman"/>
                <a:cs typeface="Times New Roman"/>
              </a:rPr>
              <a:t>Stvaranje</a:t>
            </a:r>
            <a:r>
              <a:rPr b="1" spc="-9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radnih</a:t>
            </a:r>
            <a:r>
              <a:rPr b="1" spc="-90" dirty="0">
                <a:latin typeface="Times New Roman"/>
                <a:cs typeface="Times New Roman"/>
              </a:rPr>
              <a:t> </a:t>
            </a:r>
            <a:r>
              <a:rPr b="1" spc="-10" dirty="0">
                <a:latin typeface="Times New Roman"/>
                <a:cs typeface="Times New Roman"/>
              </a:rPr>
              <a:t>navika</a:t>
            </a:r>
            <a:endParaRPr dirty="0">
              <a:latin typeface="Times New Roman"/>
              <a:cs typeface="Times New Roman"/>
            </a:endParaRPr>
          </a:p>
          <a:p>
            <a:pPr marL="353695" indent="-340995" algn="l">
              <a:lnSpc>
                <a:spcPct val="100000"/>
              </a:lnSpc>
              <a:spcBef>
                <a:spcPts val="1725"/>
              </a:spcBef>
              <a:buSzPct val="160000"/>
              <a:buFont typeface="Arial MT"/>
              <a:buChar char="•"/>
              <a:tabLst>
                <a:tab pos="353695" algn="l"/>
              </a:tabLst>
            </a:pPr>
            <a:r>
              <a:rPr b="1" dirty="0">
                <a:latin typeface="Times New Roman"/>
                <a:cs typeface="Times New Roman"/>
              </a:rPr>
              <a:t>Pravljenje</a:t>
            </a:r>
            <a:r>
              <a:rPr b="1" spc="-8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plana</a:t>
            </a:r>
            <a:r>
              <a:rPr b="1" spc="-80" dirty="0">
                <a:latin typeface="Times New Roman"/>
                <a:cs typeface="Times New Roman"/>
              </a:rPr>
              <a:t> </a:t>
            </a:r>
            <a:r>
              <a:rPr b="1" spc="-10" dirty="0">
                <a:latin typeface="Times New Roman"/>
                <a:cs typeface="Times New Roman"/>
              </a:rPr>
              <a:t>učenja</a:t>
            </a:r>
            <a:endParaRPr dirty="0">
              <a:latin typeface="Times New Roman"/>
              <a:cs typeface="Times New Roman"/>
            </a:endParaRPr>
          </a:p>
          <a:p>
            <a:pPr marL="353695" indent="-340995" algn="l">
              <a:lnSpc>
                <a:spcPct val="100000"/>
              </a:lnSpc>
              <a:spcBef>
                <a:spcPts val="1780"/>
              </a:spcBef>
              <a:buSzPct val="160000"/>
              <a:buFont typeface="Arial MT"/>
              <a:buChar char="•"/>
              <a:tabLst>
                <a:tab pos="353695" algn="l"/>
              </a:tabLst>
            </a:pPr>
            <a:r>
              <a:rPr b="1" dirty="0">
                <a:latin typeface="Times New Roman"/>
                <a:cs typeface="Times New Roman"/>
              </a:rPr>
              <a:t>Tehnike</a:t>
            </a:r>
            <a:r>
              <a:rPr b="1" spc="-85" dirty="0">
                <a:latin typeface="Times New Roman"/>
                <a:cs typeface="Times New Roman"/>
              </a:rPr>
              <a:t> </a:t>
            </a:r>
            <a:r>
              <a:rPr b="1" spc="-10" dirty="0">
                <a:latin typeface="Times New Roman"/>
                <a:cs typeface="Times New Roman"/>
              </a:rPr>
              <a:t>učenja</a:t>
            </a:r>
            <a:endParaRPr dirty="0">
              <a:latin typeface="Times New Roman"/>
              <a:cs typeface="Times New Roman"/>
            </a:endParaRPr>
          </a:p>
          <a:p>
            <a:pPr marL="354330" marR="1833245" indent="-342265" algn="l">
              <a:lnSpc>
                <a:spcPts val="2260"/>
              </a:lnSpc>
              <a:spcBef>
                <a:spcPts val="1180"/>
              </a:spcBef>
              <a:buSzPct val="160000"/>
              <a:buFont typeface="Arial MT"/>
              <a:buChar char="•"/>
              <a:tabLst>
                <a:tab pos="354330" algn="l"/>
              </a:tabLst>
            </a:pPr>
            <a:r>
              <a:rPr b="1" dirty="0">
                <a:latin typeface="Times New Roman"/>
                <a:cs typeface="Times New Roman"/>
              </a:rPr>
              <a:t>Ukoliko</a:t>
            </a:r>
            <a:r>
              <a:rPr b="1" spc="-4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se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opredeliš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za</a:t>
            </a:r>
            <a:r>
              <a:rPr b="1" spc="-5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određene</a:t>
            </a:r>
            <a:r>
              <a:rPr b="1" spc="-5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sugestije,</a:t>
            </a:r>
            <a:r>
              <a:rPr b="1" spc="-3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važno</a:t>
            </a:r>
            <a:r>
              <a:rPr b="1" spc="-3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je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da</a:t>
            </a:r>
            <a:r>
              <a:rPr b="1" spc="-3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ih</a:t>
            </a:r>
            <a:r>
              <a:rPr b="1" spc="-45" dirty="0">
                <a:latin typeface="Times New Roman"/>
                <a:cs typeface="Times New Roman"/>
              </a:rPr>
              <a:t> </a:t>
            </a:r>
            <a:r>
              <a:rPr b="1" spc="-25" dirty="0">
                <a:latin typeface="Times New Roman"/>
                <a:cs typeface="Times New Roman"/>
              </a:rPr>
              <a:t>se </a:t>
            </a:r>
            <a:r>
              <a:rPr b="1" dirty="0" err="1" smtClean="0">
                <a:latin typeface="Times New Roman"/>
                <a:cs typeface="Times New Roman"/>
              </a:rPr>
              <a:t>dosledno</a:t>
            </a:r>
            <a:r>
              <a:rPr lang="en-US" b="1" spc="-70" dirty="0">
                <a:latin typeface="Times New Roman"/>
                <a:cs typeface="Times New Roman"/>
              </a:rPr>
              <a:t> </a:t>
            </a:r>
            <a:r>
              <a:rPr b="1" spc="-10" dirty="0" err="1" smtClean="0">
                <a:latin typeface="Times New Roman"/>
                <a:cs typeface="Times New Roman"/>
              </a:rPr>
              <a:t>pridržavaš</a:t>
            </a:r>
            <a:r>
              <a:rPr b="1" spc="-10" dirty="0">
                <a:latin typeface="Times New Roman"/>
                <a:cs typeface="Times New Roman"/>
              </a:rPr>
              <a:t>.</a:t>
            </a:r>
            <a:endParaRPr dirty="0">
              <a:latin typeface="Times New Roman"/>
              <a:cs typeface="Times New Roman"/>
            </a:endParaRPr>
          </a:p>
          <a:p>
            <a:pPr marL="445134" indent="-432434" algn="l">
              <a:lnSpc>
                <a:spcPct val="100000"/>
              </a:lnSpc>
              <a:spcBef>
                <a:spcPts val="1814"/>
              </a:spcBef>
              <a:buSzPct val="160000"/>
              <a:buFont typeface="Arial MT"/>
              <a:buChar char="•"/>
              <a:tabLst>
                <a:tab pos="445134" algn="l"/>
              </a:tabLst>
            </a:pPr>
            <a:r>
              <a:rPr b="1" dirty="0">
                <a:latin typeface="Times New Roman"/>
                <a:cs typeface="Times New Roman"/>
              </a:rPr>
              <a:t>Kao</a:t>
            </a:r>
            <a:r>
              <a:rPr b="1" spc="-3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i</a:t>
            </a:r>
            <a:r>
              <a:rPr b="1" spc="-3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u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sportu,</a:t>
            </a:r>
            <a:r>
              <a:rPr b="1" spc="-8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potrebno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je</a:t>
            </a:r>
            <a:r>
              <a:rPr b="1" spc="-3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izvesno</a:t>
            </a:r>
            <a:r>
              <a:rPr b="1" spc="-2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vreme</a:t>
            </a:r>
            <a:r>
              <a:rPr b="1" spc="-5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da</a:t>
            </a:r>
            <a:r>
              <a:rPr b="1" spc="-7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prvi</a:t>
            </a:r>
            <a:r>
              <a:rPr b="1" spc="-3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rezultati</a:t>
            </a:r>
            <a:r>
              <a:rPr b="1" spc="-5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postanu</a:t>
            </a:r>
            <a:r>
              <a:rPr b="1" spc="-85" dirty="0">
                <a:latin typeface="Times New Roman"/>
                <a:cs typeface="Times New Roman"/>
              </a:rPr>
              <a:t> </a:t>
            </a:r>
            <a:r>
              <a:rPr b="1" spc="-10" dirty="0">
                <a:latin typeface="Times New Roman"/>
                <a:cs typeface="Times New Roman"/>
              </a:rPr>
              <a:t>uočljivi.</a:t>
            </a:r>
            <a:endParaRPr dirty="0">
              <a:latin typeface="Times New Roman"/>
              <a:cs typeface="Times New Roman"/>
            </a:endParaRPr>
          </a:p>
          <a:p>
            <a:pPr marL="509270" indent="-496570" algn="l">
              <a:lnSpc>
                <a:spcPct val="100000"/>
              </a:lnSpc>
              <a:spcBef>
                <a:spcPts val="2215"/>
              </a:spcBef>
              <a:buSzPct val="160000"/>
              <a:buFont typeface="Arial MT"/>
              <a:buChar char="•"/>
              <a:tabLst>
                <a:tab pos="509270" algn="l"/>
              </a:tabLst>
            </a:pPr>
            <a:r>
              <a:rPr b="1" dirty="0">
                <a:latin typeface="Times New Roman"/>
                <a:cs typeface="Times New Roman"/>
              </a:rPr>
              <a:t>Imaj</a:t>
            </a:r>
            <a:r>
              <a:rPr b="1" spc="-4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strpljenja</a:t>
            </a:r>
            <a:r>
              <a:rPr b="1" spc="-5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i</a:t>
            </a:r>
            <a:r>
              <a:rPr b="1" spc="-3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navijaj</a:t>
            </a:r>
            <a:r>
              <a:rPr b="1" spc="-8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za</a:t>
            </a:r>
            <a:r>
              <a:rPr b="1" spc="-20" dirty="0">
                <a:latin typeface="Times New Roman"/>
                <a:cs typeface="Times New Roman"/>
              </a:rPr>
              <a:t> sebe</a:t>
            </a:r>
            <a:endParaRPr dirty="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39075" y="219075"/>
            <a:ext cx="923925" cy="923925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4064000" y="3979163"/>
            <a:ext cx="2082800" cy="2044700"/>
            <a:chOff x="4349750" y="4664176"/>
            <a:chExt cx="2082800" cy="2044700"/>
          </a:xfrm>
        </p:grpSpPr>
        <p:sp>
          <p:nvSpPr>
            <p:cNvPr id="9" name="object 9"/>
            <p:cNvSpPr/>
            <p:nvPr/>
          </p:nvSpPr>
          <p:spPr>
            <a:xfrm>
              <a:off x="4352925" y="4667351"/>
              <a:ext cx="2076450" cy="2038350"/>
            </a:xfrm>
            <a:custGeom>
              <a:avLst/>
              <a:gdLst/>
              <a:ahLst/>
              <a:cxnLst/>
              <a:rect l="l" t="t" r="r" b="b"/>
              <a:pathLst>
                <a:path w="2076450" h="2038350">
                  <a:moveTo>
                    <a:pt x="2076450" y="0"/>
                  </a:moveTo>
                  <a:lnTo>
                    <a:pt x="0" y="0"/>
                  </a:lnTo>
                  <a:lnTo>
                    <a:pt x="0" y="2038349"/>
                  </a:lnTo>
                  <a:lnTo>
                    <a:pt x="2076450" y="2038349"/>
                  </a:lnTo>
                  <a:lnTo>
                    <a:pt x="20764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352925" y="4667351"/>
              <a:ext cx="2076450" cy="2038350"/>
            </a:xfrm>
            <a:custGeom>
              <a:avLst/>
              <a:gdLst/>
              <a:ahLst/>
              <a:cxnLst/>
              <a:rect l="l" t="t" r="r" b="b"/>
              <a:pathLst>
                <a:path w="2076450" h="2038350">
                  <a:moveTo>
                    <a:pt x="0" y="2038349"/>
                  </a:moveTo>
                  <a:lnTo>
                    <a:pt x="2076450" y="2038349"/>
                  </a:lnTo>
                  <a:lnTo>
                    <a:pt x="2076450" y="0"/>
                  </a:lnTo>
                  <a:lnTo>
                    <a:pt x="0" y="0"/>
                  </a:lnTo>
                  <a:lnTo>
                    <a:pt x="0" y="2038349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447539" y="4716144"/>
              <a:ext cx="1886204" cy="1940687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821706"/>
            <a:ext cx="9144000" cy="3042045"/>
            <a:chOff x="0" y="4419472"/>
            <a:chExt cx="9144000" cy="2442634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71150"/>
              <a:ext cx="9144000" cy="79095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10400" y="5214616"/>
              <a:ext cx="2133600" cy="1618487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409825" y="4697030"/>
              <a:ext cx="3352800" cy="1793347"/>
            </a:xfrm>
            <a:custGeom>
              <a:avLst/>
              <a:gdLst/>
              <a:ahLst/>
              <a:cxnLst/>
              <a:rect l="l" t="t" r="r" b="b"/>
              <a:pathLst>
                <a:path w="3352800" h="2276475">
                  <a:moveTo>
                    <a:pt x="3352800" y="0"/>
                  </a:moveTo>
                  <a:lnTo>
                    <a:pt x="0" y="0"/>
                  </a:lnTo>
                  <a:lnTo>
                    <a:pt x="0" y="2276475"/>
                  </a:lnTo>
                  <a:lnTo>
                    <a:pt x="3352800" y="2276475"/>
                  </a:lnTo>
                  <a:lnTo>
                    <a:pt x="33528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409825" y="4419472"/>
              <a:ext cx="3352800" cy="2276475"/>
            </a:xfrm>
            <a:custGeom>
              <a:avLst/>
              <a:gdLst/>
              <a:ahLst/>
              <a:cxnLst/>
              <a:rect l="l" t="t" r="r" b="b"/>
              <a:pathLst>
                <a:path w="3352800" h="2276475">
                  <a:moveTo>
                    <a:pt x="0" y="2276475"/>
                  </a:moveTo>
                  <a:lnTo>
                    <a:pt x="3352800" y="2276475"/>
                  </a:lnTo>
                  <a:lnTo>
                    <a:pt x="3352800" y="0"/>
                  </a:lnTo>
                  <a:lnTo>
                    <a:pt x="0" y="0"/>
                  </a:lnTo>
                  <a:lnTo>
                    <a:pt x="0" y="2276475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05837" y="4477891"/>
              <a:ext cx="3160775" cy="2159635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152394" y="1130630"/>
            <a:ext cx="3159760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00" dirty="0"/>
              <a:t>Organizacija</a:t>
            </a:r>
            <a:r>
              <a:rPr sz="2400" spc="-160" dirty="0"/>
              <a:t> </a:t>
            </a:r>
            <a:r>
              <a:rPr sz="2400" spc="-10" dirty="0"/>
              <a:t>vremena</a:t>
            </a:r>
            <a:endParaRPr sz="2400" dirty="0"/>
          </a:p>
        </p:txBody>
      </p:sp>
      <p:sp>
        <p:nvSpPr>
          <p:cNvPr id="9" name="object 9"/>
          <p:cNvSpPr txBox="1"/>
          <p:nvPr/>
        </p:nvSpPr>
        <p:spPr>
          <a:xfrm>
            <a:off x="304800" y="2136436"/>
            <a:ext cx="8839200" cy="16103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5080" indent="-342265">
              <a:lnSpc>
                <a:spcPct val="123800"/>
              </a:lnSpc>
              <a:spcBef>
                <a:spcPts val="100"/>
              </a:spcBef>
              <a:buSzPct val="123076"/>
              <a:buFont typeface="Arial MT"/>
              <a:buChar char="•"/>
              <a:tabLst>
                <a:tab pos="354330" algn="l"/>
              </a:tabLst>
            </a:pPr>
            <a:r>
              <a:rPr dirty="0">
                <a:latin typeface="Times New Roman"/>
                <a:cs typeface="Times New Roman"/>
              </a:rPr>
              <a:t>Ako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ti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dirty="0" smtClean="0">
                <a:latin typeface="Times New Roman"/>
                <a:cs typeface="Times New Roman"/>
              </a:rPr>
              <a:t>“</a:t>
            </a:r>
            <a:r>
              <a:rPr lang="en-US" dirty="0" err="1" smtClean="0">
                <a:latin typeface="Times New Roman"/>
                <a:cs typeface="Times New Roman"/>
              </a:rPr>
              <a:t>odugo</a:t>
            </a:r>
            <a:r>
              <a:rPr dirty="0" err="1" smtClean="0">
                <a:latin typeface="Times New Roman"/>
                <a:cs typeface="Times New Roman"/>
              </a:rPr>
              <a:t>vlačenje</a:t>
            </a:r>
            <a:r>
              <a:rPr dirty="0">
                <a:latin typeface="Times New Roman"/>
                <a:cs typeface="Times New Roman"/>
              </a:rPr>
              <a:t>”</a:t>
            </a:r>
            <a:r>
              <a:rPr spc="-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pred</a:t>
            </a:r>
            <a:r>
              <a:rPr spc="-8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početak</a:t>
            </a:r>
            <a:r>
              <a:rPr spc="-8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učenja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oduzima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spc="-10" dirty="0" err="1">
                <a:latin typeface="Times New Roman"/>
                <a:cs typeface="Times New Roman"/>
              </a:rPr>
              <a:t>mnogo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10" dirty="0" err="1" smtClean="0">
                <a:latin typeface="Times New Roman"/>
                <a:cs typeface="Times New Roman"/>
              </a:rPr>
              <a:t>vremena</a:t>
            </a:r>
            <a:r>
              <a:rPr lang="en-US" spc="-10" dirty="0" smtClean="0">
                <a:latin typeface="Times New Roman"/>
                <a:cs typeface="Times New Roman"/>
              </a:rPr>
              <a:t>,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b="1" dirty="0" err="1" smtClean="0">
                <a:latin typeface="Times New Roman"/>
                <a:cs typeface="Times New Roman"/>
              </a:rPr>
              <a:t>radne</a:t>
            </a:r>
            <a:r>
              <a:rPr b="1" spc="-135" dirty="0" smtClean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navike</a:t>
            </a:r>
            <a:r>
              <a:rPr b="1" spc="-105" dirty="0">
                <a:latin typeface="Times New Roman"/>
                <a:cs typeface="Times New Roman"/>
              </a:rPr>
              <a:t> </a:t>
            </a:r>
            <a:r>
              <a:rPr b="1" spc="-10" dirty="0">
                <a:latin typeface="Times New Roman"/>
                <a:cs typeface="Times New Roman"/>
              </a:rPr>
              <a:t>omogućavaju</a:t>
            </a:r>
            <a:r>
              <a:rPr b="1" spc="-100" dirty="0">
                <a:latin typeface="Times New Roman"/>
                <a:cs typeface="Times New Roman"/>
              </a:rPr>
              <a:t> </a:t>
            </a:r>
            <a:r>
              <a:rPr b="1" dirty="0" err="1">
                <a:latin typeface="Times New Roman"/>
                <a:cs typeface="Times New Roman"/>
              </a:rPr>
              <a:t>uspešnije</a:t>
            </a:r>
            <a:r>
              <a:rPr b="1" spc="-100" dirty="0">
                <a:latin typeface="Times New Roman"/>
                <a:cs typeface="Times New Roman"/>
              </a:rPr>
              <a:t> </a:t>
            </a:r>
            <a:r>
              <a:rPr b="1" spc="-10" dirty="0" err="1" smtClean="0">
                <a:latin typeface="Times New Roman"/>
                <a:cs typeface="Times New Roman"/>
              </a:rPr>
              <a:t>učenje</a:t>
            </a:r>
            <a:r>
              <a:rPr lang="en-US" b="1" spc="-10" dirty="0" smtClean="0">
                <a:latin typeface="Times New Roman"/>
                <a:cs typeface="Times New Roman"/>
              </a:rPr>
              <a:t>.</a:t>
            </a:r>
            <a:endParaRPr dirty="0">
              <a:latin typeface="Times New Roman"/>
              <a:cs typeface="Times New Roman"/>
            </a:endParaRPr>
          </a:p>
          <a:p>
            <a:pPr marL="353695" indent="-340995">
              <a:lnSpc>
                <a:spcPts val="3025"/>
              </a:lnSpc>
              <a:spcBef>
                <a:spcPts val="1130"/>
              </a:spcBef>
              <a:buSzPct val="123076"/>
              <a:buFont typeface="Arial MT"/>
              <a:buChar char="•"/>
              <a:tabLst>
                <a:tab pos="353695" algn="l"/>
              </a:tabLst>
            </a:pPr>
            <a:r>
              <a:rPr b="1" dirty="0">
                <a:latin typeface="Times New Roman"/>
                <a:cs typeface="Times New Roman"/>
              </a:rPr>
              <a:t>Dobra</a:t>
            </a:r>
            <a:r>
              <a:rPr b="1" spc="-11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organizacija</a:t>
            </a:r>
            <a:r>
              <a:rPr b="1" spc="-9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ti</a:t>
            </a:r>
            <a:r>
              <a:rPr b="1" spc="-11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omogućava</a:t>
            </a:r>
            <a:r>
              <a:rPr b="1" spc="-10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da</a:t>
            </a:r>
            <a:r>
              <a:rPr b="1" spc="-125" dirty="0">
                <a:latin typeface="Times New Roman"/>
                <a:cs typeface="Times New Roman"/>
              </a:rPr>
              <a:t> </a:t>
            </a:r>
            <a:r>
              <a:rPr b="1" spc="-10" dirty="0" err="1" smtClean="0">
                <a:latin typeface="Times New Roman"/>
                <a:cs typeface="Times New Roman"/>
              </a:rPr>
              <a:t>manje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b="1" dirty="0" err="1" smtClean="0">
                <a:latin typeface="Times New Roman"/>
                <a:cs typeface="Times New Roman"/>
              </a:rPr>
              <a:t>vremena</a:t>
            </a:r>
            <a:r>
              <a:rPr b="1" spc="-55" dirty="0" smtClean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učiš,</a:t>
            </a:r>
            <a:r>
              <a:rPr b="1" spc="-5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a</a:t>
            </a:r>
            <a:r>
              <a:rPr b="1" spc="-5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da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imaš</a:t>
            </a:r>
            <a:r>
              <a:rPr b="1" spc="-5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više</a:t>
            </a:r>
            <a:r>
              <a:rPr b="1" spc="-55" dirty="0">
                <a:latin typeface="Times New Roman"/>
                <a:cs typeface="Times New Roman"/>
              </a:rPr>
              <a:t> </a:t>
            </a:r>
            <a:r>
              <a:rPr b="1" dirty="0" err="1">
                <a:latin typeface="Times New Roman"/>
                <a:cs typeface="Times New Roman"/>
              </a:rPr>
              <a:t>slobodnog</a:t>
            </a:r>
            <a:r>
              <a:rPr b="1" spc="-35" dirty="0">
                <a:latin typeface="Times New Roman"/>
                <a:cs typeface="Times New Roman"/>
              </a:rPr>
              <a:t> </a:t>
            </a:r>
            <a:r>
              <a:rPr b="1" spc="-10" dirty="0" err="1" smtClean="0">
                <a:latin typeface="Times New Roman"/>
                <a:cs typeface="Times New Roman"/>
              </a:rPr>
              <a:t>vremena</a:t>
            </a:r>
            <a:r>
              <a:rPr lang="en-US" b="1" spc="-10" dirty="0" smtClean="0">
                <a:latin typeface="Times New Roman"/>
                <a:cs typeface="Times New Roman"/>
              </a:rPr>
              <a:t>.</a:t>
            </a:r>
            <a:endParaRPr dirty="0">
              <a:latin typeface="Times New Roman"/>
              <a:cs typeface="Times New Roman"/>
            </a:endParaRPr>
          </a:p>
        </p:txBody>
      </p:sp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53375" y="262890"/>
            <a:ext cx="923925" cy="923924"/>
          </a:xfrm>
          <a:prstGeom prst="rect">
            <a:avLst/>
          </a:prstGeom>
        </p:spPr>
      </p:pic>
      <p:grpSp>
        <p:nvGrpSpPr>
          <p:cNvPr id="11" name="object 11"/>
          <p:cNvGrpSpPr/>
          <p:nvPr/>
        </p:nvGrpSpPr>
        <p:grpSpPr>
          <a:xfrm>
            <a:off x="228600" y="168319"/>
            <a:ext cx="2057400" cy="1508081"/>
            <a:chOff x="511175" y="168275"/>
            <a:chExt cx="2406650" cy="1806575"/>
          </a:xfrm>
        </p:grpSpPr>
        <p:sp>
          <p:nvSpPr>
            <p:cNvPr id="12" name="object 12"/>
            <p:cNvSpPr/>
            <p:nvPr/>
          </p:nvSpPr>
          <p:spPr>
            <a:xfrm>
              <a:off x="514350" y="171450"/>
              <a:ext cx="2400300" cy="1800225"/>
            </a:xfrm>
            <a:custGeom>
              <a:avLst/>
              <a:gdLst/>
              <a:ahLst/>
              <a:cxnLst/>
              <a:rect l="l" t="t" r="r" b="b"/>
              <a:pathLst>
                <a:path w="2400300" h="1800225">
                  <a:moveTo>
                    <a:pt x="0" y="1800225"/>
                  </a:moveTo>
                  <a:lnTo>
                    <a:pt x="2400300" y="1800225"/>
                  </a:lnTo>
                  <a:lnTo>
                    <a:pt x="2400300" y="0"/>
                  </a:lnTo>
                  <a:lnTo>
                    <a:pt x="0" y="0"/>
                  </a:lnTo>
                  <a:lnTo>
                    <a:pt x="0" y="1800225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09600" y="220344"/>
              <a:ext cx="2209800" cy="170294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5214616"/>
            <a:ext cx="9144000" cy="1643380"/>
            <a:chOff x="0" y="5214616"/>
            <a:chExt cx="9144000" cy="16433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66533"/>
              <a:ext cx="9144000" cy="79095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10400" y="5214616"/>
              <a:ext cx="2133600" cy="1618487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94686" y="46365"/>
            <a:ext cx="5081270" cy="9509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3239" marR="5080" indent="-1781175">
              <a:lnSpc>
                <a:spcPct val="127200"/>
              </a:lnSpc>
              <a:spcBef>
                <a:spcPts val="100"/>
              </a:spcBef>
            </a:pPr>
            <a:r>
              <a:rPr sz="2400" dirty="0">
                <a:solidFill>
                  <a:srgbClr val="92D050"/>
                </a:solidFill>
              </a:rPr>
              <a:t>Za</a:t>
            </a:r>
            <a:r>
              <a:rPr sz="2400" spc="-60" dirty="0">
                <a:solidFill>
                  <a:srgbClr val="92D050"/>
                </a:solidFill>
              </a:rPr>
              <a:t> </a:t>
            </a:r>
            <a:r>
              <a:rPr sz="2400" dirty="0">
                <a:solidFill>
                  <a:srgbClr val="92D050"/>
                </a:solidFill>
              </a:rPr>
              <a:t>formiranje</a:t>
            </a:r>
            <a:r>
              <a:rPr sz="2400" spc="-55" dirty="0">
                <a:solidFill>
                  <a:srgbClr val="92D050"/>
                </a:solidFill>
              </a:rPr>
              <a:t> </a:t>
            </a:r>
            <a:r>
              <a:rPr sz="2400" dirty="0">
                <a:solidFill>
                  <a:srgbClr val="92D050"/>
                </a:solidFill>
              </a:rPr>
              <a:t>radnih</a:t>
            </a:r>
            <a:r>
              <a:rPr sz="2400" spc="-45" dirty="0">
                <a:solidFill>
                  <a:srgbClr val="92D050"/>
                </a:solidFill>
              </a:rPr>
              <a:t> </a:t>
            </a:r>
            <a:r>
              <a:rPr sz="2400" dirty="0">
                <a:solidFill>
                  <a:srgbClr val="92D050"/>
                </a:solidFill>
              </a:rPr>
              <a:t>navika</a:t>
            </a:r>
            <a:r>
              <a:rPr sz="2400" spc="-50" dirty="0">
                <a:solidFill>
                  <a:srgbClr val="92D050"/>
                </a:solidFill>
              </a:rPr>
              <a:t> </a:t>
            </a:r>
            <a:r>
              <a:rPr sz="2400" dirty="0">
                <a:solidFill>
                  <a:srgbClr val="92D050"/>
                </a:solidFill>
              </a:rPr>
              <a:t>ti</a:t>
            </a:r>
            <a:r>
              <a:rPr sz="2400" spc="-30" dirty="0">
                <a:solidFill>
                  <a:srgbClr val="92D050"/>
                </a:solidFill>
              </a:rPr>
              <a:t> </a:t>
            </a:r>
            <a:r>
              <a:rPr sz="2400" spc="-25" dirty="0">
                <a:solidFill>
                  <a:srgbClr val="92D050"/>
                </a:solidFill>
              </a:rPr>
              <a:t>je </a:t>
            </a:r>
            <a:r>
              <a:rPr sz="2400" spc="-10" dirty="0">
                <a:solidFill>
                  <a:srgbClr val="92D050"/>
                </a:solidFill>
              </a:rPr>
              <a:t>potrebno:</a:t>
            </a:r>
            <a:endParaRPr sz="2400" dirty="0"/>
          </a:p>
        </p:txBody>
      </p:sp>
      <p:sp>
        <p:nvSpPr>
          <p:cNvPr id="6" name="object 6"/>
          <p:cNvSpPr txBox="1"/>
          <p:nvPr/>
        </p:nvSpPr>
        <p:spPr>
          <a:xfrm>
            <a:off x="307340" y="1301623"/>
            <a:ext cx="7312660" cy="664925"/>
          </a:xfrm>
          <a:prstGeom prst="rect">
            <a:avLst/>
          </a:prstGeom>
        </p:spPr>
        <p:txBody>
          <a:bodyPr vert="horz" wrap="square" lIns="0" tIns="36194" rIns="0" bIns="0" rtlCol="0">
            <a:spAutoFit/>
          </a:bodyPr>
          <a:lstStyle/>
          <a:p>
            <a:pPr marL="622300" marR="5080" indent="-610235">
              <a:lnSpc>
                <a:spcPts val="2260"/>
              </a:lnSpc>
              <a:spcBef>
                <a:spcPts val="284"/>
              </a:spcBef>
              <a:tabLst>
                <a:tab pos="622300" algn="l"/>
              </a:tabLst>
            </a:pPr>
            <a:r>
              <a:rPr lang="en-US" b="1" dirty="0" smtClean="0">
                <a:latin typeface="Times New Roman"/>
                <a:cs typeface="Times New Roman"/>
              </a:rPr>
              <a:t>- </a:t>
            </a:r>
            <a:r>
              <a:rPr b="1" dirty="0" err="1" smtClean="0">
                <a:latin typeface="Times New Roman"/>
                <a:cs typeface="Times New Roman"/>
              </a:rPr>
              <a:t>cilj</a:t>
            </a:r>
            <a:r>
              <a:rPr b="1" spc="-50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–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namera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da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stekneš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radne</a:t>
            </a:r>
            <a:r>
              <a:rPr spc="-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navike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postigneš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uspeh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spc="-50" dirty="0">
                <a:latin typeface="Times New Roman"/>
                <a:cs typeface="Times New Roman"/>
              </a:rPr>
              <a:t>u </a:t>
            </a:r>
            <a:r>
              <a:rPr spc="-10" dirty="0" err="1" smtClean="0">
                <a:latin typeface="Times New Roman"/>
                <a:cs typeface="Times New Roman"/>
              </a:rPr>
              <a:t>učenju</a:t>
            </a:r>
            <a:endParaRPr lang="en-US" dirty="0">
              <a:latin typeface="Times New Roman"/>
              <a:cs typeface="Times New Roman"/>
            </a:endParaRPr>
          </a:p>
          <a:p>
            <a:pPr marL="622300" marR="5080" indent="-610235">
              <a:lnSpc>
                <a:spcPts val="2260"/>
              </a:lnSpc>
              <a:spcBef>
                <a:spcPts val="284"/>
              </a:spcBef>
              <a:tabLst>
                <a:tab pos="622300" algn="l"/>
              </a:tabLst>
            </a:pPr>
            <a:r>
              <a:rPr lang="en-US" dirty="0" smtClean="0">
                <a:latin typeface="Times New Roman"/>
                <a:cs typeface="Times New Roman"/>
              </a:rPr>
              <a:t>- </a:t>
            </a:r>
            <a:r>
              <a:rPr dirty="0" err="1" smtClean="0">
                <a:latin typeface="Times New Roman"/>
                <a:cs typeface="Times New Roman"/>
              </a:rPr>
              <a:t>pravljenje</a:t>
            </a:r>
            <a:r>
              <a:rPr spc="-60" dirty="0" smtClean="0">
                <a:latin typeface="Times New Roman"/>
                <a:cs typeface="Times New Roman"/>
              </a:rPr>
              <a:t> </a:t>
            </a:r>
            <a:r>
              <a:rPr dirty="0" err="1" smtClean="0">
                <a:latin typeface="Times New Roman"/>
                <a:cs typeface="Times New Roman"/>
              </a:rPr>
              <a:t>rasporeda</a:t>
            </a:r>
            <a:r>
              <a:rPr spc="-85" dirty="0" smtClean="0">
                <a:latin typeface="Times New Roman"/>
                <a:cs typeface="Times New Roman"/>
              </a:rPr>
              <a:t> </a:t>
            </a:r>
            <a:r>
              <a:rPr dirty="0" err="1" smtClean="0">
                <a:latin typeface="Times New Roman"/>
                <a:cs typeface="Times New Roman"/>
              </a:rPr>
              <a:t>dnevnih</a:t>
            </a:r>
            <a:r>
              <a:rPr spc="-55" dirty="0" smtClean="0">
                <a:latin typeface="Times New Roman"/>
                <a:cs typeface="Times New Roman"/>
              </a:rPr>
              <a:t> </a:t>
            </a:r>
            <a:r>
              <a:rPr spc="-10" dirty="0" err="1" smtClean="0">
                <a:latin typeface="Times New Roman"/>
                <a:cs typeface="Times New Roman"/>
              </a:rPr>
              <a:t>aktivnosti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7340" y="2022824"/>
            <a:ext cx="3000679" cy="31931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2000" dirty="0" smtClean="0">
                <a:latin typeface="Times New Roman"/>
                <a:cs typeface="Times New Roman"/>
              </a:rPr>
              <a:t>- </a:t>
            </a:r>
            <a:r>
              <a:rPr dirty="0" err="1" smtClean="0">
                <a:latin typeface="Times New Roman"/>
                <a:cs typeface="Times New Roman"/>
              </a:rPr>
              <a:t>pravljenje</a:t>
            </a:r>
            <a:r>
              <a:rPr spc="-70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plana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učenja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7340" y="2701544"/>
            <a:ext cx="6092242" cy="2379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57245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92D050"/>
                </a:solidFill>
                <a:latin typeface="Times New Roman"/>
                <a:cs typeface="Times New Roman"/>
              </a:rPr>
              <a:t>PLAN</a:t>
            </a:r>
            <a:r>
              <a:rPr sz="2400" b="1" spc="-75" dirty="0">
                <a:solidFill>
                  <a:srgbClr val="92D05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92D050"/>
                </a:solidFill>
                <a:latin typeface="Times New Roman"/>
                <a:cs typeface="Times New Roman"/>
              </a:rPr>
              <a:t>UČENJA</a:t>
            </a:r>
            <a:endParaRPr sz="2400" dirty="0">
              <a:solidFill>
                <a:srgbClr val="92D050"/>
              </a:solidFill>
              <a:latin typeface="Times New Roman"/>
              <a:cs typeface="Times New Roman"/>
            </a:endParaRPr>
          </a:p>
          <a:p>
            <a:pPr marL="354330">
              <a:lnSpc>
                <a:spcPct val="100000"/>
              </a:lnSpc>
              <a:spcBef>
                <a:spcPts val="2330"/>
              </a:spcBef>
            </a:pPr>
            <a:r>
              <a:rPr lang="en-US" dirty="0" err="1">
                <a:latin typeface="Times New Roman"/>
                <a:cs typeface="Times New Roman"/>
              </a:rPr>
              <a:t>U</a:t>
            </a:r>
            <a:r>
              <a:rPr sz="1800" spc="-10" dirty="0" err="1" smtClean="0">
                <a:latin typeface="Times New Roman"/>
                <a:cs typeface="Times New Roman"/>
              </a:rPr>
              <a:t>ključuje</a:t>
            </a:r>
            <a:r>
              <a:rPr sz="1800" spc="-10" dirty="0">
                <a:latin typeface="Times New Roman"/>
                <a:cs typeface="Times New Roman"/>
              </a:rPr>
              <a:t>:</a:t>
            </a:r>
            <a:endParaRPr sz="1800" dirty="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353695" algn="l"/>
              </a:tabLst>
            </a:pPr>
            <a:r>
              <a:rPr sz="1800" b="1" dirty="0">
                <a:latin typeface="Times New Roman"/>
                <a:cs typeface="Times New Roman"/>
              </a:rPr>
              <a:t>Gde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ću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učiti?</a:t>
            </a:r>
            <a:endParaRPr sz="1800" dirty="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spcBef>
                <a:spcPts val="605"/>
              </a:spcBef>
              <a:buFont typeface="Arial MT"/>
              <a:buChar char="•"/>
              <a:tabLst>
                <a:tab pos="353695" algn="l"/>
              </a:tabLst>
            </a:pPr>
            <a:r>
              <a:rPr sz="1800" b="1" dirty="0">
                <a:latin typeface="Times New Roman"/>
                <a:cs typeface="Times New Roman"/>
              </a:rPr>
              <a:t>U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kom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vremenskom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intervalu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ću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učiti?</a:t>
            </a:r>
            <a:endParaRPr sz="1800" dirty="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spcBef>
                <a:spcPts val="620"/>
              </a:spcBef>
              <a:buFont typeface="Arial MT"/>
              <a:buChar char="•"/>
              <a:tabLst>
                <a:tab pos="353695" algn="l"/>
              </a:tabLst>
            </a:pPr>
            <a:r>
              <a:rPr sz="1800" b="1" dirty="0">
                <a:latin typeface="Times New Roman"/>
                <a:cs typeface="Times New Roman"/>
              </a:rPr>
              <a:t>Šta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ću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učiti?</a:t>
            </a:r>
            <a:endParaRPr sz="1800" dirty="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spcBef>
                <a:spcPts val="630"/>
              </a:spcBef>
              <a:buFont typeface="Arial MT"/>
              <a:buChar char="•"/>
              <a:tabLst>
                <a:tab pos="353695" algn="l"/>
              </a:tabLst>
            </a:pPr>
            <a:r>
              <a:rPr sz="1800" b="1" dirty="0">
                <a:latin typeface="Times New Roman"/>
                <a:cs typeface="Times New Roman"/>
              </a:rPr>
              <a:t>Kojim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redosledom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ću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učiti?</a:t>
            </a:r>
            <a:endParaRPr sz="1800" dirty="0">
              <a:latin typeface="Times New Roman"/>
              <a:cs typeface="Times New Roman"/>
            </a:endParaRPr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086725" y="114300"/>
            <a:ext cx="923925" cy="923925"/>
          </a:xfrm>
          <a:prstGeom prst="rect">
            <a:avLst/>
          </a:prstGeom>
        </p:spPr>
      </p:pic>
      <p:grpSp>
        <p:nvGrpSpPr>
          <p:cNvPr id="11" name="object 11"/>
          <p:cNvGrpSpPr/>
          <p:nvPr/>
        </p:nvGrpSpPr>
        <p:grpSpPr>
          <a:xfrm>
            <a:off x="6412522" y="1844870"/>
            <a:ext cx="2489200" cy="2155698"/>
            <a:chOff x="5969000" y="2320798"/>
            <a:chExt cx="2997200" cy="2882900"/>
          </a:xfrm>
        </p:grpSpPr>
        <p:sp>
          <p:nvSpPr>
            <p:cNvPr id="12" name="object 12"/>
            <p:cNvSpPr/>
            <p:nvPr/>
          </p:nvSpPr>
          <p:spPr>
            <a:xfrm>
              <a:off x="5972175" y="2323973"/>
              <a:ext cx="2990850" cy="2876550"/>
            </a:xfrm>
            <a:custGeom>
              <a:avLst/>
              <a:gdLst/>
              <a:ahLst/>
              <a:cxnLst/>
              <a:rect l="l" t="t" r="r" b="b"/>
              <a:pathLst>
                <a:path w="2990850" h="2876550">
                  <a:moveTo>
                    <a:pt x="0" y="2876550"/>
                  </a:moveTo>
                  <a:lnTo>
                    <a:pt x="2990850" y="2876550"/>
                  </a:lnTo>
                  <a:lnTo>
                    <a:pt x="2990850" y="0"/>
                  </a:lnTo>
                  <a:lnTo>
                    <a:pt x="0" y="0"/>
                  </a:lnTo>
                  <a:lnTo>
                    <a:pt x="0" y="2876550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66789" y="2374392"/>
              <a:ext cx="2799842" cy="2776727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5214616"/>
            <a:ext cx="9144000" cy="1643380"/>
            <a:chOff x="0" y="5214616"/>
            <a:chExt cx="9144000" cy="16433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66533"/>
              <a:ext cx="9144000" cy="79095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10400" y="5214616"/>
              <a:ext cx="2133600" cy="1618487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8666" rIns="0" bIns="0" rtlCol="0">
            <a:spAutoFit/>
          </a:bodyPr>
          <a:lstStyle/>
          <a:p>
            <a:pPr marL="3741420">
              <a:lnSpc>
                <a:spcPct val="100000"/>
              </a:lnSpc>
              <a:spcBef>
                <a:spcPts val="110"/>
              </a:spcBef>
            </a:pPr>
            <a:r>
              <a:rPr sz="2800" dirty="0"/>
              <a:t>Gde</a:t>
            </a:r>
            <a:r>
              <a:rPr sz="2800" spc="-15" dirty="0"/>
              <a:t> </a:t>
            </a:r>
            <a:r>
              <a:rPr sz="2800" dirty="0"/>
              <a:t>ću</a:t>
            </a:r>
            <a:r>
              <a:rPr sz="2800" spc="-40" dirty="0"/>
              <a:t> </a:t>
            </a:r>
            <a:r>
              <a:rPr sz="2800" spc="-10" dirty="0"/>
              <a:t>učiti?</a:t>
            </a:r>
            <a:endParaRPr sz="2800"/>
          </a:p>
        </p:txBody>
      </p:sp>
      <p:sp>
        <p:nvSpPr>
          <p:cNvPr id="6" name="object 6"/>
          <p:cNvSpPr txBox="1"/>
          <p:nvPr/>
        </p:nvSpPr>
        <p:spPr>
          <a:xfrm>
            <a:off x="76199" y="1261999"/>
            <a:ext cx="9220201" cy="2462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3695" indent="-34099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3695" algn="l"/>
              </a:tabLst>
            </a:pPr>
            <a:r>
              <a:rPr b="1" dirty="0">
                <a:latin typeface="Times New Roman"/>
                <a:cs typeface="Times New Roman"/>
              </a:rPr>
              <a:t>Za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spc="-10" dirty="0">
                <a:latin typeface="Times New Roman"/>
                <a:cs typeface="Times New Roman"/>
              </a:rPr>
              <a:t>stolom</a:t>
            </a:r>
            <a:endParaRPr dirty="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3695" algn="l"/>
                <a:tab pos="3763010" algn="l"/>
              </a:tabLst>
            </a:pPr>
            <a:r>
              <a:rPr dirty="0">
                <a:latin typeface="Times New Roman"/>
                <a:cs typeface="Times New Roman"/>
              </a:rPr>
              <a:t>Učenje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fotelji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ili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na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10" dirty="0" err="1" smtClean="0">
                <a:latin typeface="Times New Roman"/>
                <a:cs typeface="Times New Roman"/>
              </a:rPr>
              <a:t>krevetu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dirty="0" err="1" smtClean="0">
                <a:latin typeface="Times New Roman"/>
                <a:cs typeface="Times New Roman"/>
              </a:rPr>
              <a:t>vodi</a:t>
            </a:r>
            <a:r>
              <a:rPr spc="-15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pospanost.</a:t>
            </a:r>
            <a:endParaRPr dirty="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spcBef>
                <a:spcPts val="120"/>
              </a:spcBef>
              <a:buFont typeface="Arial MT"/>
              <a:buChar char="•"/>
              <a:tabLst>
                <a:tab pos="353695" algn="l"/>
              </a:tabLst>
            </a:pPr>
            <a:r>
              <a:rPr dirty="0">
                <a:latin typeface="Times New Roman"/>
                <a:cs typeface="Times New Roman"/>
              </a:rPr>
              <a:t>Učenjem</a:t>
            </a:r>
            <a:r>
              <a:rPr spc="-9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za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stolom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održavaš</a:t>
            </a:r>
            <a:r>
              <a:rPr spc="-25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koncentraciju.</a:t>
            </a:r>
            <a:endParaRPr dirty="0">
              <a:latin typeface="Times New Roman"/>
              <a:cs typeface="Times New Roman"/>
            </a:endParaRPr>
          </a:p>
          <a:p>
            <a:pPr marL="354330" marR="939800" indent="-342265">
              <a:lnSpc>
                <a:spcPts val="2260"/>
              </a:lnSpc>
              <a:spcBef>
                <a:spcPts val="610"/>
              </a:spcBef>
              <a:buFont typeface="Arial MT"/>
              <a:buChar char="•"/>
              <a:tabLst>
                <a:tab pos="354330" algn="l"/>
              </a:tabLst>
            </a:pPr>
            <a:r>
              <a:rPr lang="en-US" dirty="0" err="1">
                <a:latin typeface="Times New Roman"/>
                <a:cs typeface="Times New Roman"/>
              </a:rPr>
              <a:t>P</a:t>
            </a:r>
            <a:r>
              <a:rPr dirty="0" err="1" smtClean="0">
                <a:latin typeface="Times New Roman"/>
                <a:cs typeface="Times New Roman"/>
              </a:rPr>
              <a:t>ripremi</a:t>
            </a:r>
            <a:r>
              <a:rPr spc="-40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samo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predmete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neophodne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za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učenje,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skloni</a:t>
            </a:r>
            <a:r>
              <a:rPr b="1" spc="-65" dirty="0">
                <a:latin typeface="Times New Roman"/>
                <a:cs typeface="Times New Roman"/>
              </a:rPr>
              <a:t> </a:t>
            </a:r>
            <a:r>
              <a:rPr b="1" spc="-10" dirty="0">
                <a:latin typeface="Times New Roman"/>
                <a:cs typeface="Times New Roman"/>
              </a:rPr>
              <a:t>mobilni </a:t>
            </a:r>
            <a:r>
              <a:rPr b="1" dirty="0">
                <a:latin typeface="Times New Roman"/>
                <a:cs typeface="Times New Roman"/>
              </a:rPr>
              <a:t>telefon,</a:t>
            </a:r>
            <a:r>
              <a:rPr b="1" spc="-70" dirty="0">
                <a:latin typeface="Times New Roman"/>
                <a:cs typeface="Times New Roman"/>
              </a:rPr>
              <a:t> </a:t>
            </a:r>
            <a:r>
              <a:rPr b="1" dirty="0" err="1" smtClean="0">
                <a:latin typeface="Times New Roman"/>
                <a:cs typeface="Times New Roman"/>
              </a:rPr>
              <a:t>časopise</a:t>
            </a:r>
            <a:r>
              <a:rPr b="1" dirty="0" smtClean="0">
                <a:latin typeface="Times New Roman"/>
                <a:cs typeface="Times New Roman"/>
              </a:rPr>
              <a:t>,</a:t>
            </a:r>
            <a:r>
              <a:rPr lang="en-US" b="1" spc="-35" dirty="0">
                <a:latin typeface="Times New Roman"/>
                <a:cs typeface="Times New Roman"/>
              </a:rPr>
              <a:t> </a:t>
            </a:r>
            <a:r>
              <a:rPr b="1" spc="-10" dirty="0" err="1" smtClean="0">
                <a:latin typeface="Times New Roman"/>
                <a:cs typeface="Times New Roman"/>
              </a:rPr>
              <a:t>igrice</a:t>
            </a:r>
            <a:r>
              <a:rPr lang="en-US" b="1" spc="-10" dirty="0" smtClean="0">
                <a:latin typeface="Times New Roman"/>
                <a:cs typeface="Times New Roman"/>
              </a:rPr>
              <a:t>.</a:t>
            </a:r>
            <a:endParaRPr dirty="0">
              <a:latin typeface="Times New Roman"/>
              <a:cs typeface="Times New Roman"/>
            </a:endParaRPr>
          </a:p>
          <a:p>
            <a:pPr marL="424180" indent="-411480">
              <a:lnSpc>
                <a:spcPct val="100000"/>
              </a:lnSpc>
              <a:spcBef>
                <a:spcPts val="130"/>
              </a:spcBef>
              <a:buFont typeface="Arial MT"/>
              <a:buChar char="•"/>
              <a:tabLst>
                <a:tab pos="424180" algn="l"/>
              </a:tabLst>
            </a:pPr>
            <a:r>
              <a:rPr dirty="0">
                <a:latin typeface="Times New Roman"/>
                <a:cs typeface="Times New Roman"/>
              </a:rPr>
              <a:t>Važno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je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da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sebi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obezbediš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stalni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 err="1">
                <a:latin typeface="Times New Roman"/>
                <a:cs typeface="Times New Roman"/>
              </a:rPr>
              <a:t>radni</a:t>
            </a:r>
            <a:r>
              <a:rPr b="1" spc="-20" dirty="0">
                <a:latin typeface="Times New Roman"/>
                <a:cs typeface="Times New Roman"/>
              </a:rPr>
              <a:t> </a:t>
            </a:r>
            <a:r>
              <a:rPr b="1" spc="-10" dirty="0" err="1" smtClean="0">
                <a:latin typeface="Times New Roman"/>
                <a:cs typeface="Times New Roman"/>
              </a:rPr>
              <a:t>pro</a:t>
            </a:r>
            <a:r>
              <a:rPr lang="en-US" b="1" spc="-10" dirty="0" err="1" smtClean="0">
                <a:latin typeface="Times New Roman"/>
                <a:cs typeface="Times New Roman"/>
              </a:rPr>
              <a:t>s</a:t>
            </a:r>
            <a:r>
              <a:rPr b="1" spc="-10" dirty="0" err="1" smtClean="0">
                <a:latin typeface="Times New Roman"/>
                <a:cs typeface="Times New Roman"/>
              </a:rPr>
              <a:t>tor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dirty="0" err="1" smtClean="0">
                <a:latin typeface="Times New Roman"/>
                <a:cs typeface="Times New Roman"/>
              </a:rPr>
              <a:t>koji</a:t>
            </a:r>
            <a:r>
              <a:rPr spc="-85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je</a:t>
            </a:r>
            <a:r>
              <a:rPr spc="3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dobro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osvetljen,</a:t>
            </a:r>
            <a:r>
              <a:rPr spc="-1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provetren,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kome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nema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buke,</a:t>
            </a:r>
            <a:r>
              <a:rPr spc="-20" dirty="0">
                <a:latin typeface="Times New Roman"/>
                <a:cs typeface="Times New Roman"/>
              </a:rPr>
              <a:t> </a:t>
            </a:r>
            <a:r>
              <a:rPr spc="-25" dirty="0">
                <a:latin typeface="Times New Roman"/>
                <a:cs typeface="Times New Roman"/>
              </a:rPr>
              <a:t>ni </a:t>
            </a:r>
            <a:r>
              <a:rPr dirty="0">
                <a:latin typeface="Times New Roman"/>
                <a:cs typeface="Times New Roman"/>
              </a:rPr>
              <a:t>telefonskih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poziva.</a:t>
            </a:r>
            <a:endParaRPr dirty="0">
              <a:latin typeface="Times New Roman"/>
              <a:cs typeface="Times New Roman"/>
            </a:endParaRPr>
          </a:p>
          <a:p>
            <a:pPr marL="354330" marR="5080" indent="-342265">
              <a:lnSpc>
                <a:spcPts val="2240"/>
              </a:lnSpc>
              <a:spcBef>
                <a:spcPts val="595"/>
              </a:spcBef>
              <a:buFont typeface="Arial MT"/>
              <a:buChar char="•"/>
              <a:tabLst>
                <a:tab pos="354330" algn="l"/>
              </a:tabLst>
            </a:pPr>
            <a:r>
              <a:rPr lang="en-US" dirty="0" err="1">
                <a:latin typeface="Times New Roman"/>
                <a:cs typeface="Times New Roman"/>
              </a:rPr>
              <a:t>A</a:t>
            </a:r>
            <a:r>
              <a:rPr dirty="0" err="1" smtClean="0">
                <a:latin typeface="Times New Roman"/>
                <a:cs typeface="Times New Roman"/>
              </a:rPr>
              <a:t>ko</a:t>
            </a:r>
            <a:r>
              <a:rPr spc="-75" dirty="0" smtClean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uvek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učiš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na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istom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mestu,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vremenom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ćeš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razmišljati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o</a:t>
            </a:r>
            <a:r>
              <a:rPr spc="-5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gradivu</a:t>
            </a:r>
            <a:r>
              <a:rPr spc="-20" dirty="0">
                <a:latin typeface="Times New Roman"/>
                <a:cs typeface="Times New Roman"/>
              </a:rPr>
              <a:t> </a:t>
            </a:r>
            <a:r>
              <a:rPr spc="-25" dirty="0">
                <a:latin typeface="Times New Roman"/>
                <a:cs typeface="Times New Roman"/>
              </a:rPr>
              <a:t>čim </a:t>
            </a:r>
            <a:r>
              <a:rPr spc="-10" dirty="0">
                <a:latin typeface="Times New Roman"/>
                <a:cs typeface="Times New Roman"/>
              </a:rPr>
              <a:t>sedneš.</a:t>
            </a:r>
            <a:endParaRPr dirty="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72425" y="200025"/>
            <a:ext cx="923925" cy="923925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2590800" y="3874384"/>
            <a:ext cx="2997200" cy="2149475"/>
            <a:chOff x="2606675" y="4378134"/>
            <a:chExt cx="2997200" cy="2149475"/>
          </a:xfrm>
        </p:grpSpPr>
        <p:sp>
          <p:nvSpPr>
            <p:cNvPr id="9" name="object 9"/>
            <p:cNvSpPr/>
            <p:nvPr/>
          </p:nvSpPr>
          <p:spPr>
            <a:xfrm>
              <a:off x="2609850" y="4381309"/>
              <a:ext cx="2990850" cy="2143125"/>
            </a:xfrm>
            <a:custGeom>
              <a:avLst/>
              <a:gdLst/>
              <a:ahLst/>
              <a:cxnLst/>
              <a:rect l="l" t="t" r="r" b="b"/>
              <a:pathLst>
                <a:path w="2990850" h="2143125">
                  <a:moveTo>
                    <a:pt x="2990850" y="0"/>
                  </a:moveTo>
                  <a:lnTo>
                    <a:pt x="0" y="0"/>
                  </a:lnTo>
                  <a:lnTo>
                    <a:pt x="0" y="2143125"/>
                  </a:lnTo>
                  <a:lnTo>
                    <a:pt x="2990850" y="2143125"/>
                  </a:lnTo>
                  <a:lnTo>
                    <a:pt x="29908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609850" y="4381309"/>
              <a:ext cx="2990850" cy="2143125"/>
            </a:xfrm>
            <a:custGeom>
              <a:avLst/>
              <a:gdLst/>
              <a:ahLst/>
              <a:cxnLst/>
              <a:rect l="l" t="t" r="r" b="b"/>
              <a:pathLst>
                <a:path w="2990850" h="2143125">
                  <a:moveTo>
                    <a:pt x="0" y="2143125"/>
                  </a:moveTo>
                  <a:lnTo>
                    <a:pt x="2990850" y="2143125"/>
                  </a:lnTo>
                  <a:lnTo>
                    <a:pt x="2990850" y="0"/>
                  </a:lnTo>
                  <a:lnTo>
                    <a:pt x="0" y="0"/>
                  </a:lnTo>
                  <a:lnTo>
                    <a:pt x="0" y="2143125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04464" y="4431791"/>
              <a:ext cx="2800223" cy="204216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5214616"/>
            <a:ext cx="9144000" cy="1643380"/>
            <a:chOff x="0" y="5214616"/>
            <a:chExt cx="9144000" cy="16433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66533"/>
              <a:ext cx="9144000" cy="79095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10400" y="5214616"/>
              <a:ext cx="2133600" cy="1618487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8674" y="511810"/>
            <a:ext cx="7681851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  <a:tabLst>
                <a:tab pos="957580" algn="l"/>
              </a:tabLst>
            </a:pPr>
            <a:r>
              <a:rPr sz="2200" spc="-10" dirty="0">
                <a:solidFill>
                  <a:srgbClr val="4E67C6"/>
                </a:solidFill>
              </a:rPr>
              <a:t>Vreme</a:t>
            </a:r>
            <a:r>
              <a:rPr sz="2200" dirty="0">
                <a:solidFill>
                  <a:srgbClr val="4E67C6"/>
                </a:solidFill>
              </a:rPr>
              <a:t>	</a:t>
            </a:r>
            <a:r>
              <a:rPr sz="2200" spc="-10" dirty="0">
                <a:solidFill>
                  <a:srgbClr val="4E67C6"/>
                </a:solidFill>
              </a:rPr>
              <a:t>učenja</a:t>
            </a:r>
            <a:endParaRPr sz="2200" dirty="0"/>
          </a:p>
        </p:txBody>
      </p:sp>
      <p:sp>
        <p:nvSpPr>
          <p:cNvPr id="6" name="object 6"/>
          <p:cNvSpPr txBox="1"/>
          <p:nvPr/>
        </p:nvSpPr>
        <p:spPr>
          <a:xfrm>
            <a:off x="56072" y="873760"/>
            <a:ext cx="9067800" cy="5239639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354330" marR="821690" indent="-342265">
              <a:lnSpc>
                <a:spcPts val="2230"/>
              </a:lnSpc>
              <a:spcBef>
                <a:spcPts val="525"/>
              </a:spcBef>
              <a:buFont typeface="Arial MT"/>
              <a:buChar char="•"/>
              <a:tabLst>
                <a:tab pos="354330" algn="l"/>
              </a:tabLst>
            </a:pPr>
            <a:r>
              <a:rPr sz="1600" dirty="0" err="1">
                <a:latin typeface="Times New Roman"/>
                <a:cs typeface="Times New Roman"/>
              </a:rPr>
              <a:t>Psiholozi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tvrde</a:t>
            </a:r>
            <a:r>
              <a:rPr sz="1600" spc="-35" dirty="0" smtClean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da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je</a:t>
            </a:r>
            <a:r>
              <a:rPr sz="1600" spc="3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učenje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najefikasnije: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 err="1" smtClean="0">
                <a:latin typeface="Times New Roman"/>
                <a:cs typeface="Times New Roman"/>
              </a:rPr>
              <a:t>prepodne</a:t>
            </a:r>
            <a:r>
              <a:rPr sz="1600" spc="-40" dirty="0" smtClean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od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8:00- </a:t>
            </a:r>
            <a:r>
              <a:rPr sz="1600" dirty="0">
                <a:latin typeface="Times New Roman"/>
                <a:cs typeface="Times New Roman"/>
              </a:rPr>
              <a:t>11:00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popodne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od </a:t>
            </a:r>
            <a:r>
              <a:rPr sz="1600" spc="-10" dirty="0">
                <a:latin typeface="Times New Roman"/>
                <a:cs typeface="Times New Roman"/>
              </a:rPr>
              <a:t>16:00-</a:t>
            </a:r>
            <a:r>
              <a:rPr sz="1600" dirty="0">
                <a:latin typeface="Times New Roman"/>
                <a:cs typeface="Times New Roman"/>
              </a:rPr>
              <a:t>19:00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 err="1" smtClean="0">
                <a:latin typeface="Times New Roman"/>
                <a:cs typeface="Times New Roman"/>
              </a:rPr>
              <a:t>časova</a:t>
            </a:r>
            <a:r>
              <a:rPr lang="en-US" sz="1600" spc="-10" dirty="0" smtClean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spcBef>
                <a:spcPts val="140"/>
              </a:spcBef>
              <a:buFont typeface="Arial MT"/>
              <a:buChar char="•"/>
              <a:tabLst>
                <a:tab pos="353695" algn="l"/>
              </a:tabLst>
            </a:pPr>
            <a:r>
              <a:rPr lang="en-US" sz="1600" dirty="0" err="1">
                <a:latin typeface="Times New Roman"/>
                <a:cs typeface="Times New Roman"/>
              </a:rPr>
              <a:t>P</a:t>
            </a:r>
            <a:r>
              <a:rPr sz="1600" dirty="0" err="1" smtClean="0">
                <a:latin typeface="Times New Roman"/>
                <a:cs typeface="Times New Roman"/>
              </a:rPr>
              <a:t>ronađi</a:t>
            </a:r>
            <a:r>
              <a:rPr sz="1600" spc="-35" dirty="0" smtClean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svoj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ritam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vreme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učenja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redovno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ga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 err="1" smtClean="0">
                <a:latin typeface="Times New Roman"/>
                <a:cs typeface="Times New Roman"/>
              </a:rPr>
              <a:t>pridržavaj</a:t>
            </a:r>
            <a:r>
              <a:rPr lang="en-US" sz="1600" spc="-10" dirty="0" smtClean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54330" marR="586740" indent="-342265">
              <a:lnSpc>
                <a:spcPts val="2230"/>
              </a:lnSpc>
              <a:spcBef>
                <a:spcPts val="610"/>
              </a:spcBef>
              <a:buFont typeface="Arial MT"/>
              <a:buChar char="•"/>
              <a:tabLst>
                <a:tab pos="354330" algn="l"/>
              </a:tabLst>
            </a:pPr>
            <a:r>
              <a:rPr sz="1600" dirty="0">
                <a:latin typeface="Times New Roman"/>
                <a:cs typeface="Times New Roman"/>
              </a:rPr>
              <a:t>Korisno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je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da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planiraš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koliko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ćeš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gradiva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za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određeno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vreme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da </a:t>
            </a:r>
            <a:r>
              <a:rPr sz="1600" spc="-10" dirty="0" err="1" smtClean="0">
                <a:latin typeface="Times New Roman"/>
                <a:cs typeface="Times New Roman"/>
              </a:rPr>
              <a:t>savladaš</a:t>
            </a:r>
            <a:r>
              <a:rPr lang="en-US" sz="1600" spc="-10" dirty="0" smtClean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spcBef>
                <a:spcPts val="165"/>
              </a:spcBef>
              <a:buFont typeface="Arial MT"/>
              <a:buChar char="•"/>
              <a:tabLst>
                <a:tab pos="353695" algn="l"/>
              </a:tabLst>
            </a:pPr>
            <a:r>
              <a:rPr sz="1600" dirty="0">
                <a:latin typeface="Times New Roman"/>
                <a:cs typeface="Times New Roman"/>
              </a:rPr>
              <a:t>Kad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god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ispuniš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plan,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nagradi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sebe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nečim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što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voliš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da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10" dirty="0" err="1" smtClean="0">
                <a:latin typeface="Times New Roman"/>
                <a:cs typeface="Times New Roman"/>
              </a:rPr>
              <a:t>radiš</a:t>
            </a:r>
            <a:r>
              <a:rPr lang="en-US" sz="1600" spc="-10" dirty="0" smtClean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spcBef>
                <a:spcPts val="120"/>
              </a:spcBef>
              <a:buFont typeface="Arial MT"/>
              <a:buChar char="•"/>
              <a:tabLst>
                <a:tab pos="353695" algn="l"/>
              </a:tabLst>
            </a:pPr>
            <a:r>
              <a:rPr lang="en-US" sz="1600" dirty="0" err="1">
                <a:latin typeface="Times New Roman"/>
                <a:cs typeface="Times New Roman"/>
              </a:rPr>
              <a:t>P</a:t>
            </a:r>
            <a:r>
              <a:rPr sz="1600" dirty="0" err="1" smtClean="0">
                <a:latin typeface="Times New Roman"/>
                <a:cs typeface="Times New Roman"/>
              </a:rPr>
              <a:t>očni</a:t>
            </a:r>
            <a:r>
              <a:rPr sz="1600" spc="-70" dirty="0" smtClean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sa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umerenim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planovima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koje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možeš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da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 err="1" smtClean="0">
                <a:latin typeface="Times New Roman"/>
                <a:cs typeface="Times New Roman"/>
              </a:rPr>
              <a:t>ostvariš</a:t>
            </a:r>
            <a:r>
              <a:rPr lang="en-US" sz="1600" spc="-10" dirty="0" smtClean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54330" marR="5080" indent="-342265">
              <a:lnSpc>
                <a:spcPts val="2210"/>
              </a:lnSpc>
              <a:spcBef>
                <a:spcPts val="625"/>
              </a:spcBef>
              <a:buFont typeface="Arial MT"/>
              <a:buChar char="•"/>
              <a:tabLst>
                <a:tab pos="354330" algn="l"/>
              </a:tabLst>
            </a:pPr>
            <a:r>
              <a:rPr sz="1600" dirty="0">
                <a:latin typeface="Times New Roman"/>
                <a:cs typeface="Times New Roman"/>
              </a:rPr>
              <a:t>Kasnije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možeš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da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povećavaš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količinu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gradiva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koju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želiš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da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naučiš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za </a:t>
            </a:r>
            <a:r>
              <a:rPr sz="1600" dirty="0" err="1">
                <a:latin typeface="Times New Roman"/>
                <a:cs typeface="Times New Roman"/>
              </a:rPr>
              <a:t>određeno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20" dirty="0" err="1" smtClean="0">
                <a:latin typeface="Times New Roman"/>
                <a:cs typeface="Times New Roman"/>
              </a:rPr>
              <a:t>vreme</a:t>
            </a:r>
            <a:r>
              <a:rPr lang="en-US" sz="1600" spc="-20" dirty="0" smtClean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54330" marR="417195" indent="-342265">
              <a:lnSpc>
                <a:spcPct val="104500"/>
              </a:lnSpc>
              <a:spcBef>
                <a:spcPts val="244"/>
              </a:spcBef>
              <a:buFont typeface="Arial MT"/>
              <a:buChar char="•"/>
              <a:tabLst>
                <a:tab pos="354330" algn="l"/>
              </a:tabLst>
            </a:pPr>
            <a:r>
              <a:rPr sz="1600" dirty="0">
                <a:latin typeface="Times New Roman"/>
                <a:cs typeface="Times New Roman"/>
              </a:rPr>
              <a:t>Izbegavaj </a:t>
            </a:r>
            <a:r>
              <a:rPr sz="1600" dirty="0" err="1">
                <a:latin typeface="Times New Roman"/>
                <a:cs typeface="Times New Roman"/>
              </a:rPr>
              <a:t>noćno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 err="1" smtClean="0">
                <a:latin typeface="Times New Roman"/>
                <a:cs typeface="Times New Roman"/>
              </a:rPr>
              <a:t>učenje</a:t>
            </a:r>
            <a:r>
              <a:rPr lang="en-US" sz="1600" dirty="0" smtClean="0">
                <a:latin typeface="Times New Roman"/>
                <a:cs typeface="Times New Roman"/>
              </a:rPr>
              <a:t>.</a:t>
            </a:r>
            <a:r>
              <a:rPr sz="1600" spc="-80" dirty="0" smtClean="0">
                <a:latin typeface="Times New Roman"/>
                <a:cs typeface="Times New Roman"/>
              </a:rPr>
              <a:t> </a:t>
            </a:r>
            <a:r>
              <a:rPr lang="en-US" sz="1600" dirty="0" err="1">
                <a:latin typeface="Times New Roman"/>
                <a:cs typeface="Times New Roman"/>
              </a:rPr>
              <a:t>N</a:t>
            </a:r>
            <a:r>
              <a:rPr sz="1600" dirty="0" err="1" smtClean="0">
                <a:latin typeface="Times New Roman"/>
                <a:cs typeface="Times New Roman"/>
              </a:rPr>
              <a:t>oću</a:t>
            </a:r>
            <a:r>
              <a:rPr sz="1600" spc="-40" dirty="0" smtClean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sporije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uči,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rad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pod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veštačkim </a:t>
            </a:r>
            <a:r>
              <a:rPr sz="1600" dirty="0">
                <a:latin typeface="Times New Roman"/>
                <a:cs typeface="Times New Roman"/>
              </a:rPr>
              <a:t>osvetljenjem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može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dovesti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do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zamora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10" dirty="0" err="1">
                <a:latin typeface="Times New Roman"/>
                <a:cs typeface="Times New Roman"/>
              </a:rPr>
              <a:t>glavobolje</a:t>
            </a:r>
            <a:r>
              <a:rPr sz="1600" spc="-10" dirty="0" smtClean="0">
                <a:latin typeface="Times New Roman"/>
                <a:cs typeface="Times New Roman"/>
              </a:rPr>
              <a:t>.</a:t>
            </a:r>
            <a:endParaRPr lang="sr-Latn-RS" sz="1600" spc="-10" dirty="0" smtClean="0">
              <a:latin typeface="Times New Roman"/>
              <a:cs typeface="Times New Roman"/>
            </a:endParaRPr>
          </a:p>
          <a:p>
            <a:pPr marL="12065" marR="417195" algn="ctr">
              <a:lnSpc>
                <a:spcPct val="104500"/>
              </a:lnSpc>
              <a:spcBef>
                <a:spcPts val="244"/>
              </a:spcBef>
              <a:tabLst>
                <a:tab pos="354330" algn="l"/>
              </a:tabLst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Šta</a:t>
            </a:r>
            <a:r>
              <a:rPr lang="en-US" b="1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ću</a:t>
            </a:r>
            <a:r>
              <a:rPr lang="en-US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učiti</a:t>
            </a:r>
            <a:r>
              <a:rPr lang="en-US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sr-Latn-RS" b="1" spc="-1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3695" indent="-340995">
              <a:lnSpc>
                <a:spcPct val="100000"/>
              </a:lnSpc>
              <a:spcBef>
                <a:spcPts val="340"/>
              </a:spcBef>
              <a:buAutoNum type="arabicPeriod"/>
              <a:tabLst>
                <a:tab pos="353695" algn="l"/>
              </a:tabLst>
            </a:pPr>
            <a:r>
              <a:rPr lang="en-US" sz="1600" dirty="0" err="1" smtClean="0">
                <a:latin typeface="Times New Roman"/>
                <a:cs typeface="Times New Roman"/>
              </a:rPr>
              <a:t>Prvo</a:t>
            </a:r>
            <a:r>
              <a:rPr lang="en-US" sz="1600" spc="-55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ponovi</a:t>
            </a:r>
            <a:r>
              <a:rPr lang="en-US" sz="1600" spc="-35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predmete</a:t>
            </a:r>
            <a:r>
              <a:rPr lang="en-US" sz="1600" spc="-15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koji</a:t>
            </a:r>
            <a:r>
              <a:rPr lang="en-US" sz="1600" spc="-60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su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narednog</a:t>
            </a:r>
            <a:r>
              <a:rPr lang="en-US" sz="1600" spc="-50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dana</a:t>
            </a:r>
            <a:r>
              <a:rPr lang="en-US" sz="1600" spc="-3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u</a:t>
            </a:r>
            <a:r>
              <a:rPr lang="en-US" sz="1600" spc="-50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rasporedu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err="1" smtClean="0">
                <a:latin typeface="Times New Roman"/>
                <a:cs typeface="Times New Roman"/>
              </a:rPr>
              <a:t>časova</a:t>
            </a:r>
            <a:r>
              <a:rPr lang="en-US" sz="1600" spc="-10" dirty="0" smtClean="0">
                <a:latin typeface="Times New Roman"/>
                <a:cs typeface="Times New Roman"/>
              </a:rPr>
              <a:t>.</a:t>
            </a:r>
            <a:endParaRPr lang="en-US" sz="1600" dirty="0" smtClean="0">
              <a:latin typeface="Times New Roman"/>
              <a:cs typeface="Times New Roman"/>
            </a:endParaRPr>
          </a:p>
          <a:p>
            <a:pPr marL="353695" indent="-340995">
              <a:lnSpc>
                <a:spcPct val="100000"/>
              </a:lnSpc>
              <a:spcBef>
                <a:spcPts val="240"/>
              </a:spcBef>
              <a:buAutoNum type="arabicPeriod"/>
              <a:tabLst>
                <a:tab pos="353695" algn="l"/>
                <a:tab pos="2049145" algn="l"/>
              </a:tabLst>
            </a:pPr>
            <a:r>
              <a:rPr lang="en-US" sz="1600" dirty="0" smtClean="0">
                <a:latin typeface="Times New Roman"/>
                <a:cs typeface="Times New Roman"/>
              </a:rPr>
              <a:t>Novo</a:t>
            </a:r>
            <a:r>
              <a:rPr lang="en-US" sz="1600" spc="-30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err="1" smtClean="0">
                <a:latin typeface="Times New Roman"/>
                <a:cs typeface="Times New Roman"/>
              </a:rPr>
              <a:t>gradivo</a:t>
            </a:r>
            <a:r>
              <a:rPr lang="sr-Latn-RS" sz="1600" dirty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koje</a:t>
            </a:r>
            <a:r>
              <a:rPr lang="en-US" sz="1600" spc="-35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si</a:t>
            </a:r>
            <a:r>
              <a:rPr lang="en-US" sz="1600" spc="-3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tog</a:t>
            </a:r>
            <a:r>
              <a:rPr lang="en-US" sz="1600" spc="-35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dana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učio</a:t>
            </a:r>
            <a:r>
              <a:rPr lang="en-US" sz="1600" dirty="0" smtClean="0">
                <a:latin typeface="Times New Roman"/>
                <a:cs typeface="Times New Roman"/>
              </a:rPr>
              <a:t>/la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u</a:t>
            </a:r>
            <a:r>
              <a:rPr lang="en-US" sz="1600" spc="-3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err="1" smtClean="0">
                <a:latin typeface="Times New Roman"/>
                <a:cs typeface="Times New Roman"/>
              </a:rPr>
              <a:t>školi</a:t>
            </a:r>
            <a:r>
              <a:rPr lang="en-US" sz="1600" spc="-10" dirty="0" smtClean="0">
                <a:latin typeface="Times New Roman"/>
                <a:cs typeface="Times New Roman"/>
              </a:rPr>
              <a:t>.</a:t>
            </a:r>
            <a:endParaRPr lang="en-US" sz="1600" dirty="0" smtClean="0">
              <a:latin typeface="Times New Roman"/>
              <a:cs typeface="Times New Roman"/>
            </a:endParaRPr>
          </a:p>
          <a:p>
            <a:pPr marL="424180" indent="-411480">
              <a:lnSpc>
                <a:spcPct val="100000"/>
              </a:lnSpc>
              <a:spcBef>
                <a:spcPts val="270"/>
              </a:spcBef>
              <a:buAutoNum type="arabicPeriod"/>
              <a:tabLst>
                <a:tab pos="424180" algn="l"/>
              </a:tabLst>
            </a:pPr>
            <a:r>
              <a:rPr lang="en-US" sz="1600" dirty="0" err="1" smtClean="0">
                <a:latin typeface="Times New Roman"/>
                <a:cs typeface="Times New Roman"/>
              </a:rPr>
              <a:t>Uradi</a:t>
            </a:r>
            <a:r>
              <a:rPr lang="en-US" sz="1600" spc="-30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domaće</a:t>
            </a:r>
            <a:r>
              <a:rPr lang="en-US" sz="1600" spc="-30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zadatke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zadate</a:t>
            </a:r>
            <a:r>
              <a:rPr lang="en-US" sz="1600" spc="-3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tog</a:t>
            </a:r>
            <a:r>
              <a:rPr lang="en-US" sz="1600" spc="-60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err="1" smtClean="0">
                <a:latin typeface="Times New Roman"/>
                <a:cs typeface="Times New Roman"/>
              </a:rPr>
              <a:t>dana</a:t>
            </a:r>
            <a:r>
              <a:rPr lang="en-US" sz="1600" spc="-10" dirty="0" smtClean="0">
                <a:latin typeface="Times New Roman"/>
                <a:cs typeface="Times New Roman"/>
              </a:rPr>
              <a:t>.</a:t>
            </a:r>
            <a:endParaRPr lang="sr-Latn-RS" sz="1600" dirty="0" smtClean="0">
              <a:latin typeface="Times New Roman"/>
              <a:cs typeface="Times New Roman"/>
            </a:endParaRPr>
          </a:p>
          <a:p>
            <a:pPr marL="67310" algn="ctr">
              <a:lnSpc>
                <a:spcPct val="100000"/>
              </a:lnSpc>
            </a:pPr>
            <a:r>
              <a:rPr lang="en-US" sz="2000" b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Zašto</a:t>
            </a:r>
            <a:r>
              <a:rPr lang="en-US" sz="2000" b="1" spc="-6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000" b="1" spc="-1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ovako</a:t>
            </a:r>
            <a:r>
              <a:rPr lang="en-US" sz="2000" b="1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?</a:t>
            </a:r>
            <a:endParaRPr lang="sr-Latn-RS" sz="2000" b="1" spc="-10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67310">
              <a:lnSpc>
                <a:spcPct val="100000"/>
              </a:lnSpc>
            </a:pPr>
            <a:endParaRPr lang="en-US" sz="1600" dirty="0" smtClean="0">
              <a:latin typeface="Times New Roman"/>
              <a:cs typeface="Times New Roman"/>
            </a:endParaRPr>
          </a:p>
          <a:p>
            <a:pPr marL="12065" marR="5080" lvl="1" algn="just">
              <a:lnSpc>
                <a:spcPct val="75500"/>
              </a:lnSpc>
              <a:buSzPct val="90909"/>
              <a:tabLst>
                <a:tab pos="354330" algn="l"/>
              </a:tabLst>
            </a:pPr>
            <a:r>
              <a:rPr lang="en-US" sz="1600" dirty="0" smtClean="0">
                <a:latin typeface="Times New Roman"/>
                <a:cs typeface="Times New Roman"/>
              </a:rPr>
              <a:t>S</a:t>
            </a:r>
            <a:r>
              <a:rPr lang="en-US" sz="1600" spc="425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obzirom</a:t>
            </a:r>
            <a:r>
              <a:rPr lang="en-US" sz="1600" spc="39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da</a:t>
            </a:r>
            <a:r>
              <a:rPr lang="en-US" sz="1600" spc="434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je</a:t>
            </a:r>
            <a:r>
              <a:rPr lang="en-US" sz="1600" spc="430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zaboravljanje</a:t>
            </a:r>
            <a:r>
              <a:rPr lang="en-US" sz="1600" spc="145" dirty="0" smtClean="0">
                <a:latin typeface="Times New Roman"/>
                <a:cs typeface="Times New Roman"/>
              </a:rPr>
              <a:t>  </a:t>
            </a:r>
            <a:r>
              <a:rPr lang="en-US" sz="1600" dirty="0" err="1" smtClean="0">
                <a:latin typeface="Times New Roman"/>
                <a:cs typeface="Times New Roman"/>
              </a:rPr>
              <a:t>najbrže</a:t>
            </a:r>
            <a:r>
              <a:rPr lang="en-US" sz="1600" spc="145" dirty="0" smtClean="0">
                <a:latin typeface="Times New Roman"/>
                <a:cs typeface="Times New Roman"/>
              </a:rPr>
              <a:t>  </a:t>
            </a:r>
            <a:r>
              <a:rPr lang="en-US" sz="1600" dirty="0" err="1" smtClean="0">
                <a:latin typeface="Times New Roman"/>
                <a:cs typeface="Times New Roman"/>
              </a:rPr>
              <a:t>neposredno</a:t>
            </a:r>
            <a:r>
              <a:rPr lang="en-US" sz="1600" spc="409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posle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učenja</a:t>
            </a:r>
            <a:r>
              <a:rPr lang="en-US" sz="1600" dirty="0" smtClean="0">
                <a:latin typeface="Times New Roman"/>
                <a:cs typeface="Times New Roman"/>
              </a:rPr>
              <a:t>, </a:t>
            </a:r>
            <a:r>
              <a:rPr lang="en-US" sz="1600" dirty="0" err="1" smtClean="0">
                <a:latin typeface="Times New Roman"/>
                <a:cs typeface="Times New Roman"/>
              </a:rPr>
              <a:t>bitan</a:t>
            </a:r>
            <a:r>
              <a:rPr lang="en-US" sz="1600" spc="200" dirty="0" smtClean="0">
                <a:latin typeface="Times New Roman"/>
                <a:cs typeface="Times New Roman"/>
              </a:rPr>
              <a:t>  </a:t>
            </a:r>
            <a:r>
              <a:rPr lang="en-US" sz="1600" dirty="0" err="1" smtClean="0">
                <a:latin typeface="Times New Roman"/>
                <a:cs typeface="Times New Roman"/>
              </a:rPr>
              <a:t>uslov</a:t>
            </a:r>
            <a:r>
              <a:rPr lang="en-US" sz="1600" spc="175" dirty="0" smtClean="0">
                <a:latin typeface="Times New Roman"/>
                <a:cs typeface="Times New Roman"/>
              </a:rPr>
              <a:t>  </a:t>
            </a:r>
            <a:r>
              <a:rPr lang="en-US" sz="1600" dirty="0" err="1" smtClean="0">
                <a:latin typeface="Times New Roman"/>
                <a:cs typeface="Times New Roman"/>
              </a:rPr>
              <a:t>uspešnog</a:t>
            </a:r>
            <a:r>
              <a:rPr lang="en-US" sz="1600" spc="175" dirty="0" smtClean="0">
                <a:latin typeface="Times New Roman"/>
                <a:cs typeface="Times New Roman"/>
              </a:rPr>
              <a:t>  </a:t>
            </a:r>
            <a:r>
              <a:rPr lang="en-US" sz="1600" dirty="0" err="1" smtClean="0">
                <a:latin typeface="Times New Roman"/>
                <a:cs typeface="Times New Roman"/>
              </a:rPr>
              <a:t>učenja</a:t>
            </a:r>
            <a:r>
              <a:rPr lang="en-US" sz="1600" spc="165" dirty="0" smtClean="0">
                <a:latin typeface="Times New Roman"/>
                <a:cs typeface="Times New Roman"/>
              </a:rPr>
              <a:t>  </a:t>
            </a:r>
            <a:r>
              <a:rPr lang="en-US" sz="1600" dirty="0" smtClean="0">
                <a:latin typeface="Times New Roman"/>
                <a:cs typeface="Times New Roman"/>
              </a:rPr>
              <a:t>je</a:t>
            </a:r>
            <a:r>
              <a:rPr lang="en-US" sz="1600" spc="190" dirty="0" smtClean="0">
                <a:latin typeface="Times New Roman"/>
                <a:cs typeface="Times New Roman"/>
              </a:rPr>
              <a:t>  </a:t>
            </a:r>
            <a:r>
              <a:rPr lang="en-US" sz="1600" dirty="0" smtClean="0">
                <a:latin typeface="Times New Roman"/>
                <a:cs typeface="Times New Roman"/>
              </a:rPr>
              <a:t>da</a:t>
            </a:r>
            <a:r>
              <a:rPr lang="en-US" sz="1600" spc="185" dirty="0" smtClean="0">
                <a:latin typeface="Times New Roman"/>
                <a:cs typeface="Times New Roman"/>
              </a:rPr>
              <a:t>  </a:t>
            </a:r>
            <a:r>
              <a:rPr lang="en-US" sz="1600" dirty="0" err="1" smtClean="0">
                <a:latin typeface="Times New Roman"/>
                <a:cs typeface="Times New Roman"/>
              </a:rPr>
              <a:t>učenje</a:t>
            </a:r>
            <a:r>
              <a:rPr lang="en-US" sz="1600" spc="190" dirty="0" smtClean="0">
                <a:latin typeface="Times New Roman"/>
                <a:cs typeface="Times New Roman"/>
              </a:rPr>
              <a:t>  </a:t>
            </a:r>
            <a:r>
              <a:rPr lang="en-US" sz="1600" dirty="0" err="1" smtClean="0">
                <a:latin typeface="Times New Roman"/>
                <a:cs typeface="Times New Roman"/>
              </a:rPr>
              <a:t>bude</a:t>
            </a:r>
            <a:r>
              <a:rPr lang="en-US" sz="1600" spc="175" dirty="0" smtClean="0">
                <a:latin typeface="Times New Roman"/>
                <a:cs typeface="Times New Roman"/>
              </a:rPr>
              <a:t>  </a:t>
            </a:r>
            <a:r>
              <a:rPr lang="en-US" sz="1600" dirty="0" err="1" smtClean="0">
                <a:latin typeface="Times New Roman"/>
                <a:cs typeface="Times New Roman"/>
              </a:rPr>
              <a:t>raspoređeno</a:t>
            </a:r>
            <a:r>
              <a:rPr lang="en-US" sz="1600" spc="190" dirty="0" smtClean="0">
                <a:latin typeface="Times New Roman"/>
                <a:cs typeface="Times New Roman"/>
              </a:rPr>
              <a:t>  </a:t>
            </a:r>
            <a:r>
              <a:rPr lang="en-US" sz="1600" spc="-50" dirty="0" smtClean="0">
                <a:latin typeface="Times New Roman"/>
                <a:cs typeface="Times New Roman"/>
              </a:rPr>
              <a:t>u </a:t>
            </a:r>
            <a:r>
              <a:rPr lang="en-US" sz="1600" dirty="0" err="1" smtClean="0">
                <a:latin typeface="Times New Roman"/>
                <a:cs typeface="Times New Roman"/>
              </a:rPr>
              <a:t>vremenu</a:t>
            </a:r>
            <a:r>
              <a:rPr lang="en-US" sz="1600" dirty="0" smtClean="0">
                <a:latin typeface="Times New Roman"/>
                <a:cs typeface="Times New Roman"/>
              </a:rPr>
              <a:t>.</a:t>
            </a:r>
            <a:r>
              <a:rPr lang="en-US" sz="1600" spc="265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Kod</a:t>
            </a:r>
            <a:r>
              <a:rPr lang="en-US" sz="1600" spc="229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kampanjskog</a:t>
            </a:r>
            <a:r>
              <a:rPr lang="en-US" sz="1600" spc="235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učenja</a:t>
            </a:r>
            <a:r>
              <a:rPr lang="en-US" sz="1600" spc="240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veća</a:t>
            </a:r>
            <a:r>
              <a:rPr lang="en-US" sz="1600" spc="23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je</a:t>
            </a:r>
            <a:r>
              <a:rPr lang="en-US" sz="1600" spc="240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verovatnoća</a:t>
            </a:r>
            <a:r>
              <a:rPr lang="en-US" sz="1600" spc="260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err="1" smtClean="0">
                <a:latin typeface="Times New Roman"/>
                <a:cs typeface="Times New Roman"/>
              </a:rPr>
              <a:t>zbunjivanja</a:t>
            </a:r>
            <a:r>
              <a:rPr lang="en-US" sz="1600" spc="-10" dirty="0" smtClean="0">
                <a:latin typeface="Times New Roman"/>
                <a:cs typeface="Times New Roman"/>
              </a:rPr>
              <a:t>, </a:t>
            </a:r>
            <a:r>
              <a:rPr lang="en-US" sz="1600" dirty="0" err="1" smtClean="0">
                <a:latin typeface="Times New Roman"/>
                <a:cs typeface="Times New Roman"/>
              </a:rPr>
              <a:t>mešanja</a:t>
            </a:r>
            <a:r>
              <a:rPr lang="en-US" sz="1600" spc="-40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gradiva</a:t>
            </a:r>
            <a:r>
              <a:rPr lang="en-US" sz="1600" dirty="0" smtClean="0">
                <a:latin typeface="Times New Roman"/>
                <a:cs typeface="Times New Roman"/>
              </a:rPr>
              <a:t>, a</a:t>
            </a:r>
            <a:r>
              <a:rPr lang="en-US" sz="1600" spc="-20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zaboravljanje</a:t>
            </a:r>
            <a:r>
              <a:rPr lang="en-US" sz="1600" spc="-7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je</a:t>
            </a:r>
            <a:r>
              <a:rPr lang="en-US" sz="1600" spc="-55" dirty="0" smtClean="0">
                <a:latin typeface="Times New Roman"/>
                <a:cs typeface="Times New Roman"/>
              </a:rPr>
              <a:t> </a:t>
            </a:r>
            <a:r>
              <a:rPr lang="en-US" sz="1600" dirty="0" err="1" smtClean="0">
                <a:latin typeface="Times New Roman"/>
                <a:cs typeface="Times New Roman"/>
              </a:rPr>
              <a:t>znatno</a:t>
            </a:r>
            <a:r>
              <a:rPr lang="en-US" sz="1600" spc="-7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err="1" smtClean="0">
                <a:latin typeface="Times New Roman"/>
                <a:cs typeface="Times New Roman"/>
              </a:rPr>
              <a:t>brže</a:t>
            </a:r>
            <a:r>
              <a:rPr lang="en-US" sz="1600" spc="-10" dirty="0" smtClean="0">
                <a:latin typeface="Times New Roman"/>
                <a:cs typeface="Times New Roman"/>
              </a:rPr>
              <a:t>.</a:t>
            </a:r>
            <a:endParaRPr lang="en-US" sz="1600" dirty="0" smtClean="0">
              <a:latin typeface="Times New Roman"/>
              <a:cs typeface="Times New Roman"/>
            </a:endParaRPr>
          </a:p>
          <a:p>
            <a:pPr marL="354330" marR="417195" indent="-342265">
              <a:lnSpc>
                <a:spcPct val="104500"/>
              </a:lnSpc>
              <a:spcBef>
                <a:spcPts val="244"/>
              </a:spcBef>
              <a:buFont typeface="Arial MT"/>
              <a:buChar char="•"/>
              <a:tabLst>
                <a:tab pos="354330" algn="l"/>
              </a:tabLst>
            </a:pPr>
            <a:endParaRPr sz="1600" dirty="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010525" y="266065"/>
            <a:ext cx="923925" cy="923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>
              <a:lnSpc>
                <a:spcPct val="100000"/>
              </a:lnSpc>
              <a:spcBef>
                <a:spcPts val="105"/>
              </a:spcBef>
            </a:pPr>
            <a:r>
              <a:rPr sz="2200" dirty="0"/>
              <a:t>Kojim</a:t>
            </a:r>
            <a:r>
              <a:rPr sz="2200" spc="-45" dirty="0"/>
              <a:t> </a:t>
            </a:r>
            <a:r>
              <a:rPr sz="2200" dirty="0"/>
              <a:t>redosledom</a:t>
            </a:r>
            <a:r>
              <a:rPr sz="2200" spc="-40" dirty="0"/>
              <a:t> </a:t>
            </a:r>
            <a:r>
              <a:rPr sz="2200" dirty="0"/>
              <a:t>ću</a:t>
            </a:r>
            <a:r>
              <a:rPr sz="2200" spc="-75" dirty="0"/>
              <a:t> </a:t>
            </a:r>
            <a:r>
              <a:rPr sz="2200" spc="-10" dirty="0"/>
              <a:t>učiti?</a:t>
            </a:r>
            <a:endParaRPr sz="2200"/>
          </a:p>
        </p:txBody>
      </p:sp>
      <p:sp>
        <p:nvSpPr>
          <p:cNvPr id="3" name="object 3"/>
          <p:cNvSpPr txBox="1"/>
          <p:nvPr/>
        </p:nvSpPr>
        <p:spPr>
          <a:xfrm>
            <a:off x="-12700" y="1143000"/>
            <a:ext cx="9156700" cy="2981842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412115" marR="5080" indent="-342265">
              <a:lnSpc>
                <a:spcPts val="2260"/>
              </a:lnSpc>
              <a:spcBef>
                <a:spcPts val="500"/>
              </a:spcBef>
              <a:buSzPct val="145454"/>
              <a:buFont typeface="Arial MT"/>
              <a:buChar char="•"/>
              <a:tabLst>
                <a:tab pos="412115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periodu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zagrevanja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učenje</a:t>
            </a:r>
            <a:r>
              <a:rPr sz="20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(prvih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10-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minuta)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uradi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neki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domaći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zadatak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nešto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što</a:t>
            </a:r>
            <a:r>
              <a:rPr sz="20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lakše</a:t>
            </a:r>
            <a:r>
              <a:rPr lang="en-US"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2115" indent="-341630">
              <a:lnSpc>
                <a:spcPct val="100000"/>
              </a:lnSpc>
              <a:spcBef>
                <a:spcPts val="1160"/>
              </a:spcBef>
              <a:buSzPct val="145454"/>
              <a:buFont typeface="Arial MT"/>
              <a:buChar char="•"/>
              <a:tabLst>
                <a:tab pos="412115" algn="l"/>
              </a:tabLst>
            </a:pP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rvo</a:t>
            </a:r>
            <a:r>
              <a:rPr sz="2000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učiš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gradivo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sz="20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sz="20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teže,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sz="20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još</a:t>
            </a:r>
            <a:r>
              <a:rPr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odmoran</a:t>
            </a:r>
            <a:r>
              <a:rPr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/a</a:t>
            </a:r>
            <a:r>
              <a:rPr lang="en-US"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2115" indent="-341630">
              <a:lnSpc>
                <a:spcPct val="100000"/>
              </a:lnSpc>
              <a:spcBef>
                <a:spcPts val="1370"/>
              </a:spcBef>
              <a:buSzPct val="145454"/>
              <a:buFont typeface="Arial MT"/>
              <a:buChar char="•"/>
              <a:tabLst>
                <a:tab pos="412115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Gradivo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koje</a:t>
            </a:r>
            <a:r>
              <a:rPr sz="20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sz="2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lakše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možeš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savladaš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0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kasnije</a:t>
            </a:r>
            <a:r>
              <a:rPr lang="en-US"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330" marR="3299460" indent="-283845">
              <a:lnSpc>
                <a:spcPct val="141000"/>
              </a:lnSpc>
              <a:spcBef>
                <a:spcPts val="265"/>
              </a:spcBef>
              <a:buChar char="•"/>
              <a:tabLst>
                <a:tab pos="354330" algn="l"/>
                <a:tab pos="412115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rodne</a:t>
            </a:r>
            <a:r>
              <a:rPr sz="2000" spc="-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nastavne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predmete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sz="20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učiš</a:t>
            </a:r>
            <a:r>
              <a:rPr sz="20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jedan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drugim</a:t>
            </a:r>
            <a:r>
              <a:rPr sz="20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sz="2000" spc="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ih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r>
              <a:rPr sz="20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pomešao</a:t>
            </a:r>
            <a:r>
              <a:rPr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/la</a:t>
            </a:r>
            <a:r>
              <a:rPr lang="en-US"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4330" marR="3299460" indent="-283845">
              <a:lnSpc>
                <a:spcPct val="141000"/>
              </a:lnSpc>
              <a:spcBef>
                <a:spcPts val="265"/>
              </a:spcBef>
              <a:buChar char="•"/>
              <a:tabLst>
                <a:tab pos="354330" algn="l"/>
                <a:tab pos="412115" algn="l"/>
              </a:tabLst>
            </a:pPr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raviš</a:t>
            </a:r>
            <a:r>
              <a:rPr sz="2000" spc="-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pauze</a:t>
            </a:r>
            <a:r>
              <a:rPr sz="2000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izmedu</a:t>
            </a:r>
            <a:r>
              <a:rPr sz="200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učenja</a:t>
            </a:r>
            <a:r>
              <a:rPr sz="2000" spc="-9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različitih</a:t>
            </a:r>
            <a:r>
              <a:rPr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gradiva</a:t>
            </a:r>
            <a:r>
              <a:rPr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8575" y="4751945"/>
            <a:ext cx="9086850" cy="2118995"/>
            <a:chOff x="0" y="4712690"/>
            <a:chExt cx="9086850" cy="211899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040652"/>
              <a:ext cx="9086851" cy="790676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953250" y="5213475"/>
              <a:ext cx="2133600" cy="1617853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457450" y="4715865"/>
              <a:ext cx="2695575" cy="1800225"/>
            </a:xfrm>
            <a:custGeom>
              <a:avLst/>
              <a:gdLst/>
              <a:ahLst/>
              <a:cxnLst/>
              <a:rect l="l" t="t" r="r" b="b"/>
              <a:pathLst>
                <a:path w="2695575" h="1800225">
                  <a:moveTo>
                    <a:pt x="2695575" y="0"/>
                  </a:moveTo>
                  <a:lnTo>
                    <a:pt x="0" y="0"/>
                  </a:lnTo>
                  <a:lnTo>
                    <a:pt x="0" y="1800225"/>
                  </a:lnTo>
                  <a:lnTo>
                    <a:pt x="2695575" y="1800225"/>
                  </a:lnTo>
                  <a:lnTo>
                    <a:pt x="26955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457450" y="4715865"/>
              <a:ext cx="2695575" cy="1800225"/>
            </a:xfrm>
            <a:custGeom>
              <a:avLst/>
              <a:gdLst/>
              <a:ahLst/>
              <a:cxnLst/>
              <a:rect l="l" t="t" r="r" b="b"/>
              <a:pathLst>
                <a:path w="2695575" h="1800225">
                  <a:moveTo>
                    <a:pt x="0" y="1800225"/>
                  </a:moveTo>
                  <a:lnTo>
                    <a:pt x="2695575" y="1800225"/>
                  </a:lnTo>
                  <a:lnTo>
                    <a:pt x="2695575" y="0"/>
                  </a:lnTo>
                  <a:lnTo>
                    <a:pt x="0" y="0"/>
                  </a:lnTo>
                  <a:lnTo>
                    <a:pt x="0" y="1800225"/>
                  </a:lnTo>
                  <a:close/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52064" y="4765040"/>
              <a:ext cx="2504566" cy="1702816"/>
            </a:xfrm>
            <a:prstGeom prst="rect">
              <a:avLst/>
            </a:prstGeom>
          </p:spPr>
        </p:pic>
      </p:grpSp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086725" y="81280"/>
            <a:ext cx="923925" cy="923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764</Words>
  <Application>Microsoft Office PowerPoint</Application>
  <PresentationFormat>On-screen Show (4:3)</PresentationFormat>
  <Paragraphs>117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MT</vt:lpstr>
      <vt:lpstr>Times New Roman</vt:lpstr>
      <vt:lpstr>Wingdings</vt:lpstr>
      <vt:lpstr>Office Theme</vt:lpstr>
      <vt:lpstr>EFIKASNO UČENJE</vt:lpstr>
      <vt:lpstr>Elementi samopouzdanja</vt:lpstr>
      <vt:lpstr>Mogući problemi u učenju!</vt:lpstr>
      <vt:lpstr>Uputstva za efikasno učenje</vt:lpstr>
      <vt:lpstr>Organizacija vremena</vt:lpstr>
      <vt:lpstr>Za formiranje radnih navika ti je potrebno:</vt:lpstr>
      <vt:lpstr>Gde ću učiti?</vt:lpstr>
      <vt:lpstr>Vreme učenja</vt:lpstr>
      <vt:lpstr>Kojim redosledom ću učiti?</vt:lpstr>
      <vt:lpstr>PowerPoint Presentation</vt:lpstr>
      <vt:lpstr>Možemo da naučimo:</vt:lpstr>
      <vt:lpstr>Tajna uspešnog učenja: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EFIKASNO UČENJE</dc:title>
  <dc:creator>PP-1</dc:creator>
  <cp:lastModifiedBy>PP-1</cp:lastModifiedBy>
  <cp:revision>38</cp:revision>
  <dcterms:created xsi:type="dcterms:W3CDTF">2025-04-14T09:13:11Z</dcterms:created>
  <dcterms:modified xsi:type="dcterms:W3CDTF">2025-04-15T11:25:20Z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2024-12-05T00:00:00Z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2025-04-14T00:00:00Z</vt:filetime>
  </property>
  <property fmtid="{D5CDD505-2E9C-101B-9397-08002B2CF9AE}" pid="5" name="Producer">
    <vt:lpwstr>www.ilovepdf.com</vt:lpwstr>
  </property>
</Properties>
</file>